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5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6.xml" ContentType="application/vnd.openxmlformats-officedocument.themeOverride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7.xml" ContentType="application/vnd.openxmlformats-officedocument.themeOverride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8.xml" ContentType="application/vnd.openxmlformats-officedocument.themeOverride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8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9.xml" ContentType="application/vnd.openxmlformats-officedocument.themeOverride+xml"/>
  <Override PartName="/ppt/notesSlides/notesSlide19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0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1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2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3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24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25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26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27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69" r:id="rId3"/>
    <p:sldId id="257" r:id="rId4"/>
    <p:sldId id="270" r:id="rId5"/>
    <p:sldId id="285" r:id="rId6"/>
    <p:sldId id="271" r:id="rId7"/>
    <p:sldId id="263" r:id="rId8"/>
    <p:sldId id="268" r:id="rId9"/>
    <p:sldId id="259" r:id="rId10"/>
    <p:sldId id="272" r:id="rId11"/>
    <p:sldId id="258" r:id="rId12"/>
    <p:sldId id="261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1" r:id="rId21"/>
    <p:sldId id="282" r:id="rId22"/>
    <p:sldId id="262" r:id="rId23"/>
    <p:sldId id="283" r:id="rId24"/>
    <p:sldId id="284" r:id="rId25"/>
    <p:sldId id="265" r:id="rId26"/>
    <p:sldId id="266" r:id="rId27"/>
    <p:sldId id="267" r:id="rId28"/>
  </p:sldIdLst>
  <p:sldSz cx="9144000" cy="5143500" type="screen16x9"/>
  <p:notesSz cx="6858000" cy="9144000"/>
  <p:embeddedFontLst>
    <p:embeddedFont>
      <p:font typeface="Merriweather Black" panose="00000A00000000000000" pitchFamily="2" charset="0"/>
      <p:bold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139695-1FD6-41B7-B66A-FE908C9E61F0}">
  <a:tblStyle styleId="{82139695-1FD6-41B7-B66A-FE908C9E61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11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4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5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pdc-dc1\RedirectedFolders\bbordeaux\Documents\Housing%20Study%20Data%20(version%202).xlsb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6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8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0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pdc-dc1\RedirectedFolders\bbordeaux\Documents\Housing%20Study%20Data%20(version%202).xlsb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pdc-dc1\RedirectedFolders\bbordeaux\Documents\Housing%20Study%20Data%20(version%202).xlsb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bordeaux\Downloads\Redfin_PolkCounty_new%20listings_Full%20Data.csv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bordeaux\Downloads\Redfin_PolkCounty_new%20listings_Full%20Data.csv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bordeaux\Downloads\Redfin_PolkCounty_new%20listings_Full%20Data.csv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ipdc-dc1\RedirectedFolders\bbordeaux\Documents\Housing%20Study%20Data%20(version%202).xlsb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ipdc-dc1\RedirectedFolders\bbordeaux\Documents\Housing%20Study%20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ipdc-dc1\RedirectedFolders\bbordeaux\Documents\Housing%20Study%20Data%20(version%202).xlsb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bordeaux\Downloads\county-population-total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44-40F1-84F1-0997EEAA3BFF}"/>
              </c:ext>
            </c:extLst>
          </c:dPt>
          <c:dPt>
            <c:idx val="1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44-40F1-84F1-0997EEAA3B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'Polk County Data'!$E$125:$F$125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'Polk County Data'!$E$126:$F$126</c:f>
              <c:numCache>
                <c:formatCode>0.00%</c:formatCode>
                <c:ptCount val="2"/>
                <c:pt idx="0">
                  <c:v>0.46600000000000003</c:v>
                </c:pt>
                <c:pt idx="1">
                  <c:v>0.53400000000000003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44-40F1-84F1-0997EEAA3B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Housing Type</a:t>
            </a:r>
            <a:r>
              <a:rPr lang="en-US" baseline="0"/>
              <a:t>, </a:t>
            </a:r>
            <a:r>
              <a:rPr lang="en-US"/>
              <a:t>Percent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'Polk County Data'!$D$40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'Polk County Data'!$A$41:$A$49</c:f>
              <c:strCache>
                <c:ptCount val="9"/>
                <c:pt idx="0">
                  <c:v>1-unit, detached</c:v>
                </c:pt>
                <c:pt idx="1">
                  <c:v>1-unit, attached</c:v>
                </c:pt>
                <c:pt idx="2">
                  <c:v>2 units</c:v>
                </c:pt>
                <c:pt idx="3">
                  <c:v>3 or 4 units</c:v>
                </c:pt>
                <c:pt idx="4">
                  <c:v>5 to 9 units</c:v>
                </c:pt>
                <c:pt idx="5">
                  <c:v>10 to 19 units</c:v>
                </c:pt>
                <c:pt idx="6">
                  <c:v>20 or more units</c:v>
                </c:pt>
                <c:pt idx="7">
                  <c:v>Mobile home</c:v>
                </c:pt>
                <c:pt idx="8">
                  <c:v>Boat, RV, van, etc.</c:v>
                </c:pt>
              </c:strCache>
            </c:strRef>
          </c:cat>
          <c:val>
            <c:numRef>
              <c:f>'Polk County Data'!$D$41:$D$49</c:f>
              <c:numCache>
                <c:formatCode>0%</c:formatCode>
                <c:ptCount val="9"/>
                <c:pt idx="0" formatCode="0.00%">
                  <c:v>0.76700000000000002</c:v>
                </c:pt>
                <c:pt idx="1">
                  <c:v>0.02</c:v>
                </c:pt>
                <c:pt idx="2" formatCode="0.00%">
                  <c:v>8.0000000000000002E-3</c:v>
                </c:pt>
                <c:pt idx="3" formatCode="0.00%">
                  <c:v>1.9E-2</c:v>
                </c:pt>
                <c:pt idx="4" formatCode="0.00%">
                  <c:v>2.1000000000000001E-2</c:v>
                </c:pt>
                <c:pt idx="5" formatCode="0.00%">
                  <c:v>8.9999999999999993E-3</c:v>
                </c:pt>
                <c:pt idx="6" formatCode="0.00%">
                  <c:v>2.7E-2</c:v>
                </c:pt>
                <c:pt idx="7" formatCode="0.00%">
                  <c:v>0.127</c:v>
                </c:pt>
                <c:pt idx="8" formatCode="0.00%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94-4C28-93C2-4F94C32D6B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1839312"/>
        <c:axId val="14018498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'Polk County Data'!$B$40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'Polk County Data'!$A$41:$A$49</c15:sqref>
                        </c15:formulaRef>
                      </c:ext>
                    </c:extLst>
                    <c:strCache>
                      <c:ptCount val="9"/>
                      <c:pt idx="0">
                        <c:v>1-unit, detached</c:v>
                      </c:pt>
                      <c:pt idx="1">
                        <c:v>1-unit, attached</c:v>
                      </c:pt>
                      <c:pt idx="2">
                        <c:v>2 units</c:v>
                      </c:pt>
                      <c:pt idx="3">
                        <c:v>3 or 4 units</c:v>
                      </c:pt>
                      <c:pt idx="4">
                        <c:v>5 to 9 units</c:v>
                      </c:pt>
                      <c:pt idx="5">
                        <c:v>10 to 19 units</c:v>
                      </c:pt>
                      <c:pt idx="6">
                        <c:v>20 or more units</c:v>
                      </c:pt>
                      <c:pt idx="7">
                        <c:v>Mobile home</c:v>
                      </c:pt>
                      <c:pt idx="8">
                        <c:v>Boat, RV, van, etc.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'Polk County Data'!$B$41:$B$49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5294-4C28-93C2-4F94C32D6B91}"/>
                  </c:ext>
                </c:extLst>
              </c15:ser>
            </c15:filteredBarSeries>
          </c:ext>
        </c:extLst>
      </c:barChart>
      <c:catAx>
        <c:axId val="140183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1849872"/>
        <c:crosses val="autoZero"/>
        <c:auto val="1"/>
        <c:lblAlgn val="ctr"/>
        <c:lblOffset val="100"/>
        <c:noMultiLvlLbl val="0"/>
      </c:catAx>
      <c:valAx>
        <c:axId val="1401849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1839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Owner</a:t>
            </a:r>
            <a:r>
              <a:rPr lang="en-US" baseline="0"/>
              <a:t>-Occupied Worth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'Polk County Data'!$C$55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'Polk County Data'!$A$56:$A$63</c:f>
              <c:strCache>
                <c:ptCount val="8"/>
                <c:pt idx="0">
                  <c:v>Less than $50,000</c:v>
                </c:pt>
                <c:pt idx="1">
                  <c:v>$50,000 to $99,999</c:v>
                </c:pt>
                <c:pt idx="2">
                  <c:v>$100,000 to $149,999</c:v>
                </c:pt>
                <c:pt idx="3">
                  <c:v>$150,000 to $199,999</c:v>
                </c:pt>
                <c:pt idx="4">
                  <c:v>$200,000 to $299,999</c:v>
                </c:pt>
                <c:pt idx="5">
                  <c:v>$300,000 to $499,999</c:v>
                </c:pt>
                <c:pt idx="6">
                  <c:v>$500,000 to $999,999</c:v>
                </c:pt>
                <c:pt idx="7">
                  <c:v>$1,000,000 or more</c:v>
                </c:pt>
              </c:strCache>
            </c:strRef>
          </c:cat>
          <c:val>
            <c:numRef>
              <c:f>'Polk County Data'!$C$56:$C$63</c:f>
              <c:numCache>
                <c:formatCode>General</c:formatCode>
                <c:ptCount val="8"/>
                <c:pt idx="0">
                  <c:v>254</c:v>
                </c:pt>
                <c:pt idx="1">
                  <c:v>520</c:v>
                </c:pt>
                <c:pt idx="2">
                  <c:v>605</c:v>
                </c:pt>
                <c:pt idx="3">
                  <c:v>1078</c:v>
                </c:pt>
                <c:pt idx="4">
                  <c:v>1381</c:v>
                </c:pt>
                <c:pt idx="5">
                  <c:v>1611</c:v>
                </c:pt>
                <c:pt idx="6">
                  <c:v>835</c:v>
                </c:pt>
                <c:pt idx="7">
                  <c:v>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ED-4C4D-8A0A-CED6F3D7DB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4427264"/>
        <c:axId val="106442102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'Polk County Data'!$B$55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'Polk County Data'!$A$56:$A$63</c15:sqref>
                        </c15:formulaRef>
                      </c:ext>
                    </c:extLst>
                    <c:strCache>
                      <c:ptCount val="8"/>
                      <c:pt idx="0">
                        <c:v>Less than $50,000</c:v>
                      </c:pt>
                      <c:pt idx="1">
                        <c:v>$50,000 to $99,999</c:v>
                      </c:pt>
                      <c:pt idx="2">
                        <c:v>$100,000 to $149,999</c:v>
                      </c:pt>
                      <c:pt idx="3">
                        <c:v>$150,000 to $199,999</c:v>
                      </c:pt>
                      <c:pt idx="4">
                        <c:v>$200,000 to $299,999</c:v>
                      </c:pt>
                      <c:pt idx="5">
                        <c:v>$300,000 to $499,999</c:v>
                      </c:pt>
                      <c:pt idx="6">
                        <c:v>$500,000 to $999,999</c:v>
                      </c:pt>
                      <c:pt idx="7">
                        <c:v>$1,000,000 or more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'Polk County Data'!$B$56:$B$63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2AED-4C4D-8A0A-CED6F3D7DB8F}"/>
                  </c:ext>
                </c:extLst>
              </c15:ser>
            </c15:filteredBarSeries>
          </c:ext>
        </c:extLst>
      </c:barChart>
      <c:catAx>
        <c:axId val="106442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4421024"/>
        <c:crosses val="autoZero"/>
        <c:auto val="1"/>
        <c:lblAlgn val="ctr"/>
        <c:lblOffset val="100"/>
        <c:noMultiLvlLbl val="0"/>
      </c:catAx>
      <c:valAx>
        <c:axId val="1064421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442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Owner-occupied</a:t>
            </a:r>
            <a:r>
              <a:rPr lang="en-US" baseline="0" dirty="0"/>
              <a:t> home worth, distribution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1"/>
          <c:order val="1"/>
          <c:tx>
            <c:strRef>
              <c:f>'Polk County Data'!$D$55</c:f>
              <c:strCache>
                <c:ptCount val="1"/>
                <c:pt idx="0">
                  <c:v>Percent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C31-4728-9815-BBE7E51ADC0C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C31-4728-9815-BBE7E51ADC0C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C31-4728-9815-BBE7E51ADC0C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C31-4728-9815-BBE7E51ADC0C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C31-4728-9815-BBE7E51ADC0C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C31-4728-9815-BBE7E51ADC0C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C31-4728-9815-BBE7E51ADC0C}"/>
              </c:ext>
            </c:extLst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C31-4728-9815-BBE7E51ADC0C}"/>
              </c:ext>
            </c:extLst>
          </c:dPt>
          <c:dLbls>
            <c:dLbl>
              <c:idx val="0"/>
              <c:layout>
                <c:manualLayout>
                  <c:x val="5.1427766841644795E-2"/>
                  <c:y val="-5.25191982177849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31-4728-9815-BBE7E51ADC0C}"/>
                </c:ext>
              </c:extLst>
            </c:dLbl>
            <c:dLbl>
              <c:idx val="7"/>
              <c:layout>
                <c:manualLayout>
                  <c:x val="-3.4241251093613249E-2"/>
                  <c:y val="-1.9445089532079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C31-4728-9815-BBE7E51ADC0C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65000"/>
                    <a:lumOff val="35000"/>
                  </a:schemeClr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'Polk County Data'!$A$56:$A$63</c:f>
              <c:strCache>
                <c:ptCount val="8"/>
                <c:pt idx="0">
                  <c:v>Less than $50,000</c:v>
                </c:pt>
                <c:pt idx="1">
                  <c:v>$50,000 to $99,999</c:v>
                </c:pt>
                <c:pt idx="2">
                  <c:v>$100,000 to $149,999</c:v>
                </c:pt>
                <c:pt idx="3">
                  <c:v>$150,000 to $199,999</c:v>
                </c:pt>
                <c:pt idx="4">
                  <c:v>$200,000 to $299,999</c:v>
                </c:pt>
                <c:pt idx="5">
                  <c:v>$300,000 to $499,999</c:v>
                </c:pt>
                <c:pt idx="6">
                  <c:v>$500,000 to $999,999</c:v>
                </c:pt>
                <c:pt idx="7">
                  <c:v>$1,000,000 or more</c:v>
                </c:pt>
              </c:strCache>
            </c:strRef>
          </c:cat>
          <c:val>
            <c:numRef>
              <c:f>'Polk County Data'!$D$56:$D$63</c:f>
              <c:numCache>
                <c:formatCode>0%</c:formatCode>
                <c:ptCount val="8"/>
                <c:pt idx="0" formatCode="0.00%">
                  <c:v>3.9E-2</c:v>
                </c:pt>
                <c:pt idx="1">
                  <c:v>0.08</c:v>
                </c:pt>
                <c:pt idx="2" formatCode="0.00%">
                  <c:v>9.2999999999999999E-2</c:v>
                </c:pt>
                <c:pt idx="3" formatCode="0.00%">
                  <c:v>0.16500000000000001</c:v>
                </c:pt>
                <c:pt idx="4" formatCode="0.00%">
                  <c:v>0.21099999999999999</c:v>
                </c:pt>
                <c:pt idx="5" formatCode="0.00%">
                  <c:v>0.246</c:v>
                </c:pt>
                <c:pt idx="6" formatCode="0.00%">
                  <c:v>0.128</c:v>
                </c:pt>
                <c:pt idx="7" formatCode="0.00%">
                  <c:v>3.9E-2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C31-4728-9815-BBE7E51ADC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'Polk County Data'!$B$55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6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2-DC31-4728-9815-BBE7E51ADC0C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5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4-DC31-4728-9815-BBE7E51ADC0C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4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6-DC31-4728-9815-BBE7E51ADC0C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6">
                        <a:lumMod val="60000"/>
                      </a:scheme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8-DC31-4728-9815-BBE7E51ADC0C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>
                        <a:lumMod val="60000"/>
                      </a:scheme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A-DC31-4728-9815-BBE7E51ADC0C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C-DC31-4728-9815-BBE7E51ADC0C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6">
                        <a:lumMod val="80000"/>
                        <a:lumOff val="20000"/>
                      </a:scheme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E-DC31-4728-9815-BBE7E51ADC0C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5">
                        <a:lumMod val="80000"/>
                        <a:lumOff val="20000"/>
                      </a:scheme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0-DC31-4728-9815-BBE7E51ADC0C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'Polk County Data'!$A$56:$A$63</c15:sqref>
                        </c15:formulaRef>
                      </c:ext>
                    </c:extLst>
                    <c:strCache>
                      <c:ptCount val="8"/>
                      <c:pt idx="0">
                        <c:v>Less than $50,000</c:v>
                      </c:pt>
                      <c:pt idx="1">
                        <c:v>$50,000 to $99,999</c:v>
                      </c:pt>
                      <c:pt idx="2">
                        <c:v>$100,000 to $149,999</c:v>
                      </c:pt>
                      <c:pt idx="3">
                        <c:v>$150,000 to $199,999</c:v>
                      </c:pt>
                      <c:pt idx="4">
                        <c:v>$200,000 to $299,999</c:v>
                      </c:pt>
                      <c:pt idx="5">
                        <c:v>$300,000 to $499,999</c:v>
                      </c:pt>
                      <c:pt idx="6">
                        <c:v>$500,000 to $999,999</c:v>
                      </c:pt>
                      <c:pt idx="7">
                        <c:v>$1,000,000 or more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'Polk County Data'!$B$56:$B$63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1-DC31-4728-9815-BBE7E51ADC0C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160936132983373"/>
          <c:y val="0.90235367456693505"/>
          <c:w val="0.53678127734033243"/>
          <c:h val="8.62917896648243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Owner</a:t>
            </a:r>
            <a:r>
              <a:rPr lang="en-US" baseline="0"/>
              <a:t> Cost With Mortgage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'Polk County Data'!$C$69</c:f>
              <c:strCache>
                <c:ptCount val="1"/>
                <c:pt idx="0">
                  <c:v>Estimate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'Polk County Data'!$A$70:$A$76</c:f>
              <c:strCache>
                <c:ptCount val="7"/>
                <c:pt idx="0">
                  <c:v>Less than $500</c:v>
                </c:pt>
                <c:pt idx="1">
                  <c:v>$500 to $999</c:v>
                </c:pt>
                <c:pt idx="2">
                  <c:v>$1,000 to $1,499</c:v>
                </c:pt>
                <c:pt idx="3">
                  <c:v>$1,500 to $1,999</c:v>
                </c:pt>
                <c:pt idx="4">
                  <c:v>$2,000 to $2,499</c:v>
                </c:pt>
                <c:pt idx="5">
                  <c:v>$2,500 to $2,999</c:v>
                </c:pt>
                <c:pt idx="6">
                  <c:v>$3,000 or more</c:v>
                </c:pt>
              </c:strCache>
            </c:strRef>
          </c:cat>
          <c:val>
            <c:numRef>
              <c:f>'Polk County Data'!$C$70:$C$76</c:f>
              <c:numCache>
                <c:formatCode>General</c:formatCode>
                <c:ptCount val="7"/>
                <c:pt idx="0">
                  <c:v>87</c:v>
                </c:pt>
                <c:pt idx="1">
                  <c:v>800</c:v>
                </c:pt>
                <c:pt idx="2">
                  <c:v>1115</c:v>
                </c:pt>
                <c:pt idx="3">
                  <c:v>674</c:v>
                </c:pt>
                <c:pt idx="4">
                  <c:v>225</c:v>
                </c:pt>
                <c:pt idx="5">
                  <c:v>176</c:v>
                </c:pt>
                <c:pt idx="6">
                  <c:v>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EA-41C9-9A78-2F437DA8F51E}"/>
            </c:ext>
          </c:extLst>
        </c:ser>
        <c:ser>
          <c:idx val="2"/>
          <c:order val="2"/>
          <c:tx>
            <c:strRef>
              <c:f>'Polk County Data'!$D$69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'Polk County Data'!$A$70:$A$76</c:f>
              <c:strCache>
                <c:ptCount val="7"/>
                <c:pt idx="0">
                  <c:v>Less than $500</c:v>
                </c:pt>
                <c:pt idx="1">
                  <c:v>$500 to $999</c:v>
                </c:pt>
                <c:pt idx="2">
                  <c:v>$1,000 to $1,499</c:v>
                </c:pt>
                <c:pt idx="3">
                  <c:v>$1,500 to $1,999</c:v>
                </c:pt>
                <c:pt idx="4">
                  <c:v>$2,000 to $2,499</c:v>
                </c:pt>
                <c:pt idx="5">
                  <c:v>$2,500 to $2,999</c:v>
                </c:pt>
                <c:pt idx="6">
                  <c:v>$3,000 or more</c:v>
                </c:pt>
              </c:strCache>
            </c:strRef>
          </c:cat>
          <c:val>
            <c:numRef>
              <c:f>'Polk County Data'!$D$70:$D$76</c:f>
              <c:numCache>
                <c:formatCode>0.00%</c:formatCode>
                <c:ptCount val="7"/>
                <c:pt idx="0">
                  <c:v>2.5999999999999999E-2</c:v>
                </c:pt>
                <c:pt idx="1">
                  <c:v>0.24199999999999999</c:v>
                </c:pt>
                <c:pt idx="2">
                  <c:v>0.33700000000000002</c:v>
                </c:pt>
                <c:pt idx="3">
                  <c:v>0.20399999999999999</c:v>
                </c:pt>
                <c:pt idx="4">
                  <c:v>6.8000000000000005E-2</c:v>
                </c:pt>
                <c:pt idx="5">
                  <c:v>5.2999999999999999E-2</c:v>
                </c:pt>
                <c:pt idx="6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EA-41C9-9A78-2F437DA8F5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03158480"/>
        <c:axId val="110315512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'Polk County Data'!$B$69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'Polk County Data'!$A$70:$A$76</c15:sqref>
                        </c15:formulaRef>
                      </c:ext>
                    </c:extLst>
                    <c:strCache>
                      <c:ptCount val="7"/>
                      <c:pt idx="0">
                        <c:v>Less than $500</c:v>
                      </c:pt>
                      <c:pt idx="1">
                        <c:v>$500 to $999</c:v>
                      </c:pt>
                      <c:pt idx="2">
                        <c:v>$1,000 to $1,499</c:v>
                      </c:pt>
                      <c:pt idx="3">
                        <c:v>$1,500 to $1,999</c:v>
                      </c:pt>
                      <c:pt idx="4">
                        <c:v>$2,000 to $2,499</c:v>
                      </c:pt>
                      <c:pt idx="5">
                        <c:v>$2,500 to $2,999</c:v>
                      </c:pt>
                      <c:pt idx="6">
                        <c:v>$3,000 or more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'Polk County Data'!$B$70:$B$76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C3EA-41C9-9A78-2F437DA8F51E}"/>
                  </c:ext>
                </c:extLst>
              </c15:ser>
            </c15:filteredBarSeries>
          </c:ext>
        </c:extLst>
      </c:barChart>
      <c:catAx>
        <c:axId val="110315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3155120"/>
        <c:crosses val="autoZero"/>
        <c:auto val="1"/>
        <c:lblAlgn val="ctr"/>
        <c:lblOffset val="100"/>
        <c:noMultiLvlLbl val="0"/>
      </c:catAx>
      <c:valAx>
        <c:axId val="1103155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3158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Owner</a:t>
            </a:r>
            <a:r>
              <a:rPr lang="en-US" baseline="0"/>
              <a:t> Cost with Mortgage, percent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'Polk County Data'!$D$69</c:f>
              <c:strCache>
                <c:ptCount val="1"/>
                <c:pt idx="0">
                  <c:v>Percent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B81-4092-97F6-96EE2E758364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B81-4092-97F6-96EE2E758364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B81-4092-97F6-96EE2E758364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B81-4092-97F6-96EE2E758364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B81-4092-97F6-96EE2E758364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B81-4092-97F6-96EE2E758364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B81-4092-97F6-96EE2E758364}"/>
              </c:ext>
            </c:extLst>
          </c:dPt>
          <c:dLbls>
            <c:dLbl>
              <c:idx val="0"/>
              <c:layout>
                <c:manualLayout>
                  <c:x val="1.6597510373443983E-2"/>
                  <c:y val="-0.137457044673539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81-4092-97F6-96EE2E758364}"/>
                </c:ext>
              </c:extLst>
            </c:dLbl>
            <c:dLbl>
              <c:idx val="4"/>
              <c:layout>
                <c:manualLayout>
                  <c:x val="-1.6413057742782202E-2"/>
                  <c:y val="-1.2759914958743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B81-4092-97F6-96EE2E758364}"/>
                </c:ext>
              </c:extLst>
            </c:dLbl>
            <c:dLbl>
              <c:idx val="5"/>
              <c:layout>
                <c:manualLayout>
                  <c:x val="-8.1373578302712662E-3"/>
                  <c:y val="-2.0590874088479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B81-4092-97F6-96EE2E758364}"/>
                </c:ext>
              </c:extLst>
            </c:dLbl>
            <c:dLbl>
              <c:idx val="6"/>
              <c:layout>
                <c:manualLayout>
                  <c:x val="-5.5785931322899988E-2"/>
                  <c:y val="-0.154465279468932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B81-4092-97F6-96EE2E758364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'Polk County Data'!$A$70:$A$76</c:f>
              <c:strCache>
                <c:ptCount val="7"/>
                <c:pt idx="0">
                  <c:v>Less than $500</c:v>
                </c:pt>
                <c:pt idx="1">
                  <c:v>$500 to $999</c:v>
                </c:pt>
                <c:pt idx="2">
                  <c:v>$1,000 to $1,499</c:v>
                </c:pt>
                <c:pt idx="3">
                  <c:v>$1,500 to $1,999</c:v>
                </c:pt>
                <c:pt idx="4">
                  <c:v>$2,000 to $2,499</c:v>
                </c:pt>
                <c:pt idx="5">
                  <c:v>$2,500 to $2,999</c:v>
                </c:pt>
                <c:pt idx="6">
                  <c:v>$3,000 or more</c:v>
                </c:pt>
              </c:strCache>
            </c:strRef>
          </c:cat>
          <c:val>
            <c:numRef>
              <c:f>'Polk County Data'!$D$70:$D$76</c:f>
              <c:numCache>
                <c:formatCode>0.00%</c:formatCode>
                <c:ptCount val="7"/>
                <c:pt idx="0">
                  <c:v>2.5999999999999999E-2</c:v>
                </c:pt>
                <c:pt idx="1">
                  <c:v>0.24199999999999999</c:v>
                </c:pt>
                <c:pt idx="2">
                  <c:v>0.33700000000000002</c:v>
                </c:pt>
                <c:pt idx="3">
                  <c:v>0.20399999999999999</c:v>
                </c:pt>
                <c:pt idx="4">
                  <c:v>6.8000000000000005E-2</c:v>
                </c:pt>
                <c:pt idx="5">
                  <c:v>5.2999999999999999E-2</c:v>
                </c:pt>
                <c:pt idx="6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B81-4092-97F6-96EE2E7583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Owner</a:t>
            </a:r>
            <a:r>
              <a:rPr lang="en-US" baseline="0"/>
              <a:t> Cost Without Mortgage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'Polk County Data'!$C$84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'Polk County Data'!$A$85:$A$90</c:f>
              <c:strCache>
                <c:ptCount val="6"/>
                <c:pt idx="0">
                  <c:v>Less than $250</c:v>
                </c:pt>
                <c:pt idx="1">
                  <c:v>$250 to $399</c:v>
                </c:pt>
                <c:pt idx="2">
                  <c:v>$400 to $599</c:v>
                </c:pt>
                <c:pt idx="3">
                  <c:v>$600 to $799</c:v>
                </c:pt>
                <c:pt idx="4">
                  <c:v>$800 to $999</c:v>
                </c:pt>
                <c:pt idx="5">
                  <c:v>$1,000 or more</c:v>
                </c:pt>
              </c:strCache>
            </c:strRef>
          </c:cat>
          <c:val>
            <c:numRef>
              <c:f>'Polk County Data'!$C$85:$C$90</c:f>
              <c:numCache>
                <c:formatCode>General</c:formatCode>
                <c:ptCount val="6"/>
                <c:pt idx="0">
                  <c:v>297</c:v>
                </c:pt>
                <c:pt idx="1">
                  <c:v>960</c:v>
                </c:pt>
                <c:pt idx="2">
                  <c:v>1269</c:v>
                </c:pt>
                <c:pt idx="3">
                  <c:v>342</c:v>
                </c:pt>
                <c:pt idx="4">
                  <c:v>214</c:v>
                </c:pt>
                <c:pt idx="5">
                  <c:v>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0A-42C0-B9CD-EDCAAB381DC7}"/>
            </c:ext>
          </c:extLst>
        </c:ser>
        <c:ser>
          <c:idx val="2"/>
          <c:order val="2"/>
          <c:tx>
            <c:strRef>
              <c:f>'Polk County Data'!$D$84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'Polk County Data'!$A$85:$A$90</c:f>
              <c:strCache>
                <c:ptCount val="6"/>
                <c:pt idx="0">
                  <c:v>Less than $250</c:v>
                </c:pt>
                <c:pt idx="1">
                  <c:v>$250 to $399</c:v>
                </c:pt>
                <c:pt idx="2">
                  <c:v>$400 to $599</c:v>
                </c:pt>
                <c:pt idx="3">
                  <c:v>$600 to $799</c:v>
                </c:pt>
                <c:pt idx="4">
                  <c:v>$800 to $999</c:v>
                </c:pt>
                <c:pt idx="5">
                  <c:v>$1,000 or more</c:v>
                </c:pt>
              </c:strCache>
            </c:strRef>
          </c:cat>
          <c:val>
            <c:numRef>
              <c:f>'Polk County Data'!$D$85:$D$90</c:f>
              <c:numCache>
                <c:formatCode>0.00%</c:formatCode>
                <c:ptCount val="6"/>
                <c:pt idx="0">
                  <c:v>9.1999999999999998E-2</c:v>
                </c:pt>
                <c:pt idx="1">
                  <c:v>0.29799999999999999</c:v>
                </c:pt>
                <c:pt idx="2">
                  <c:v>0.39300000000000002</c:v>
                </c:pt>
                <c:pt idx="3">
                  <c:v>0.106</c:v>
                </c:pt>
                <c:pt idx="4">
                  <c:v>6.6000000000000003E-2</c:v>
                </c:pt>
                <c:pt idx="5">
                  <c:v>4.3999999999999997E-2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0A-42C0-B9CD-EDCAAB381D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79772848"/>
        <c:axId val="107976516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'Polk County Data'!$B$84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>
                      <a:shade val="6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'Polk County Data'!$A$85:$A$90</c15:sqref>
                        </c15:formulaRef>
                      </c:ext>
                    </c:extLst>
                    <c:strCache>
                      <c:ptCount val="6"/>
                      <c:pt idx="0">
                        <c:v>Less than $250</c:v>
                      </c:pt>
                      <c:pt idx="1">
                        <c:v>$250 to $399</c:v>
                      </c:pt>
                      <c:pt idx="2">
                        <c:v>$400 to $599</c:v>
                      </c:pt>
                      <c:pt idx="3">
                        <c:v>$600 to $799</c:v>
                      </c:pt>
                      <c:pt idx="4">
                        <c:v>$800 to $999</c:v>
                      </c:pt>
                      <c:pt idx="5">
                        <c:v>$1,000 or more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'Polk County Data'!$B$85:$B$90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E40A-42C0-B9CD-EDCAAB381DC7}"/>
                  </c:ext>
                </c:extLst>
              </c15:ser>
            </c15:filteredBarSeries>
          </c:ext>
        </c:extLst>
      </c:barChart>
      <c:catAx>
        <c:axId val="107977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765168"/>
        <c:crosses val="autoZero"/>
        <c:auto val="1"/>
        <c:lblAlgn val="ctr"/>
        <c:lblOffset val="100"/>
        <c:noMultiLvlLbl val="0"/>
      </c:catAx>
      <c:valAx>
        <c:axId val="107976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772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Owners Cost without</a:t>
            </a:r>
            <a:r>
              <a:rPr lang="en-US" baseline="0" dirty="0"/>
              <a:t> Mortgage, p</a:t>
            </a:r>
            <a:r>
              <a:rPr lang="en-US" dirty="0"/>
              <a:t>ercent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1"/>
          <c:order val="1"/>
          <c:tx>
            <c:strRef>
              <c:f>'Polk County Data'!$D$84</c:f>
              <c:strCache>
                <c:ptCount val="1"/>
                <c:pt idx="0">
                  <c:v>Percent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24B-4A6F-B364-A23D36A3F25B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24B-4A6F-B364-A23D36A3F25B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24B-4A6F-B364-A23D36A3F25B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24B-4A6F-B364-A23D36A3F25B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24B-4A6F-B364-A23D36A3F25B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24B-4A6F-B364-A23D36A3F25B}"/>
              </c:ext>
            </c:extLst>
          </c:dPt>
          <c:dLbls>
            <c:dLbl>
              <c:idx val="0"/>
              <c:layout>
                <c:manualLayout>
                  <c:x val="1.1065006915629323E-2"/>
                  <c:y val="-3.2095369096744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4B-4A6F-B364-A23D36A3F25B}"/>
                </c:ext>
              </c:extLst>
            </c:dLbl>
            <c:dLbl>
              <c:idx val="4"/>
              <c:layout>
                <c:manualLayout>
                  <c:x val="-9.6069553805774276E-3"/>
                  <c:y val="-2.9281944694903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24B-4A6F-B364-A23D36A3F25B}"/>
                </c:ext>
              </c:extLst>
            </c:dLbl>
            <c:dLbl>
              <c:idx val="5"/>
              <c:layout>
                <c:manualLayout>
                  <c:x val="-2.4896265560165973E-2"/>
                  <c:y val="-0.137551581843191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24B-4A6F-B364-A23D36A3F25B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'Polk County Data'!$A$85:$A$90</c:f>
              <c:strCache>
                <c:ptCount val="6"/>
                <c:pt idx="0">
                  <c:v>Less than $250</c:v>
                </c:pt>
                <c:pt idx="1">
                  <c:v>$250 to $399</c:v>
                </c:pt>
                <c:pt idx="2">
                  <c:v>$400 to $599</c:v>
                </c:pt>
                <c:pt idx="3">
                  <c:v>$600 to $799</c:v>
                </c:pt>
                <c:pt idx="4">
                  <c:v>$800 to $999</c:v>
                </c:pt>
                <c:pt idx="5">
                  <c:v>$1,000 or more</c:v>
                </c:pt>
              </c:strCache>
            </c:strRef>
          </c:cat>
          <c:val>
            <c:numRef>
              <c:f>'Polk County Data'!$D$85:$D$90</c:f>
              <c:numCache>
                <c:formatCode>0.00%</c:formatCode>
                <c:ptCount val="6"/>
                <c:pt idx="0">
                  <c:v>9.1999999999999998E-2</c:v>
                </c:pt>
                <c:pt idx="1">
                  <c:v>0.29799999999999999</c:v>
                </c:pt>
                <c:pt idx="2">
                  <c:v>0.39300000000000002</c:v>
                </c:pt>
                <c:pt idx="3">
                  <c:v>0.106</c:v>
                </c:pt>
                <c:pt idx="4">
                  <c:v>6.6000000000000003E-2</c:v>
                </c:pt>
                <c:pt idx="5">
                  <c:v>4.3999999999999997E-2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24B-4A6F-B364-A23D36A3F2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'Polk County Data'!$B$84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6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E-824B-4A6F-B364-A23D36A3F25B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5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0-824B-4A6F-B364-A23D36A3F25B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4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2-824B-4A6F-B364-A23D36A3F25B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6">
                        <a:lumMod val="60000"/>
                      </a:scheme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4-824B-4A6F-B364-A23D36A3F25B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>
                        <a:lumMod val="60000"/>
                      </a:scheme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6-824B-4A6F-B364-A23D36A3F25B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8-824B-4A6F-B364-A23D36A3F25B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'Polk County Data'!$A$85:$A$90</c15:sqref>
                        </c15:formulaRef>
                      </c:ext>
                    </c:extLst>
                    <c:strCache>
                      <c:ptCount val="6"/>
                      <c:pt idx="0">
                        <c:v>Less than $250</c:v>
                      </c:pt>
                      <c:pt idx="1">
                        <c:v>$250 to $399</c:v>
                      </c:pt>
                      <c:pt idx="2">
                        <c:v>$400 to $599</c:v>
                      </c:pt>
                      <c:pt idx="3">
                        <c:v>$600 to $799</c:v>
                      </c:pt>
                      <c:pt idx="4">
                        <c:v>$800 to $999</c:v>
                      </c:pt>
                      <c:pt idx="5">
                        <c:v>$1,000 or more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'Polk County Data'!$B$85:$B$90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9-824B-4A6F-B364-A23D36A3F25B}"/>
                  </c:ext>
                </c:extLst>
              </c15:ser>
            </c15:filteredPieSeries>
          </c:ext>
        </c:extLst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Renter Cost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'Polk County Data'!$A$103:$A$110</c:f>
              <c:strCache>
                <c:ptCount val="8"/>
                <c:pt idx="0">
                  <c:v>Rent Cost</c:v>
                </c:pt>
                <c:pt idx="1">
                  <c:v>Less than $500</c:v>
                </c:pt>
                <c:pt idx="2">
                  <c:v>$500 to $999</c:v>
                </c:pt>
                <c:pt idx="3">
                  <c:v>$1,000 to $1,499</c:v>
                </c:pt>
                <c:pt idx="4">
                  <c:v>$1,500 to $1,999</c:v>
                </c:pt>
                <c:pt idx="5">
                  <c:v>$2,000 to $2,499</c:v>
                </c:pt>
                <c:pt idx="6">
                  <c:v>$2,500 to $2,999</c:v>
                </c:pt>
                <c:pt idx="7">
                  <c:v>$3,000 or more</c:v>
                </c:pt>
              </c:strCache>
            </c:strRef>
          </c:cat>
          <c:val>
            <c:numRef>
              <c:f>'Polk County Data'!$C$103:$C$110</c:f>
              <c:numCache>
                <c:formatCode>General</c:formatCode>
                <c:ptCount val="8"/>
                <c:pt idx="1">
                  <c:v>129</c:v>
                </c:pt>
                <c:pt idx="2">
                  <c:v>630</c:v>
                </c:pt>
                <c:pt idx="3">
                  <c:v>418</c:v>
                </c:pt>
                <c:pt idx="4">
                  <c:v>107</c:v>
                </c:pt>
                <c:pt idx="5">
                  <c:v>29</c:v>
                </c:pt>
                <c:pt idx="6">
                  <c:v>14</c:v>
                </c:pt>
                <c:pt idx="7">
                  <c:v>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33-4AF3-A442-842A160E8A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7668000"/>
        <c:axId val="110766896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'Polk County Data'!$A$103:$A$110</c15:sqref>
                        </c15:formulaRef>
                      </c:ext>
                    </c:extLst>
                    <c:strCache>
                      <c:ptCount val="8"/>
                      <c:pt idx="0">
                        <c:v>Rent Cost</c:v>
                      </c:pt>
                      <c:pt idx="1">
                        <c:v>Less than $500</c:v>
                      </c:pt>
                      <c:pt idx="2">
                        <c:v>$500 to $999</c:v>
                      </c:pt>
                      <c:pt idx="3">
                        <c:v>$1,000 to $1,499</c:v>
                      </c:pt>
                      <c:pt idx="4">
                        <c:v>$1,500 to $1,999</c:v>
                      </c:pt>
                      <c:pt idx="5">
                        <c:v>$2,000 to $2,499</c:v>
                      </c:pt>
                      <c:pt idx="6">
                        <c:v>$2,500 to $2,999</c:v>
                      </c:pt>
                      <c:pt idx="7">
                        <c:v>$3,000 or more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'Polk County Data'!$B$103:$B$110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7D33-4AF3-A442-842A160E8AA8}"/>
                  </c:ext>
                </c:extLst>
              </c15:ser>
            </c15:filteredBarSeries>
          </c:ext>
        </c:extLst>
      </c:barChart>
      <c:catAx>
        <c:axId val="110766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7668960"/>
        <c:crosses val="autoZero"/>
        <c:auto val="1"/>
        <c:lblAlgn val="ctr"/>
        <c:lblOffset val="100"/>
        <c:noMultiLvlLbl val="0"/>
      </c:catAx>
      <c:valAx>
        <c:axId val="110766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7668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Renter cost, percen</a:t>
            </a:r>
            <a:r>
              <a:rPr lang="en-US" baseline="0" dirty="0"/>
              <a:t>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1"/>
          <c:order val="1"/>
          <c:tx>
            <c:strRef>
              <c:f>'Polk County Data'!$D$103</c:f>
              <c:strCache>
                <c:ptCount val="1"/>
                <c:pt idx="0">
                  <c:v>Percent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67-4168-93D9-407D66E91C0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67-4168-93D9-407D66E91C0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67-4168-93D9-407D66E91C01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367-4168-93D9-407D66E91C01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367-4168-93D9-407D66E91C01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367-4168-93D9-407D66E91C01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367-4168-93D9-407D66E91C01}"/>
              </c:ext>
            </c:extLst>
          </c:dPt>
          <c:dLbls>
            <c:dLbl>
              <c:idx val="0"/>
              <c:layout>
                <c:manualLayout>
                  <c:x val="0"/>
                  <c:y val="-3.2095369096744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67-4168-93D9-407D66E91C01}"/>
                </c:ext>
              </c:extLst>
            </c:dLbl>
            <c:dLbl>
              <c:idx val="4"/>
              <c:layout>
                <c:manualLayout>
                  <c:x val="-9.3974571586511887E-2"/>
                  <c:y val="-5.5020632737276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367-4168-93D9-407D66E91C01}"/>
                </c:ext>
              </c:extLst>
            </c:dLbl>
            <c:dLbl>
              <c:idx val="5"/>
              <c:layout>
                <c:manualLayout>
                  <c:x val="-6.9098949695964626E-2"/>
                  <c:y val="-0.110041265474552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367-4168-93D9-407D66E91C01}"/>
                </c:ext>
              </c:extLst>
            </c:dLbl>
            <c:dLbl>
              <c:idx val="6"/>
              <c:layout>
                <c:manualLayout>
                  <c:x val="-5.0671977743363159E-17"/>
                  <c:y val="-3.6680421824851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367-4168-93D9-407D66E91C01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'Polk County Data'!$A$104:$A$110</c:f>
              <c:strCache>
                <c:ptCount val="7"/>
                <c:pt idx="0">
                  <c:v>Less than $500</c:v>
                </c:pt>
                <c:pt idx="1">
                  <c:v>$500 to $999</c:v>
                </c:pt>
                <c:pt idx="2">
                  <c:v>$1,000 to $1,499</c:v>
                </c:pt>
                <c:pt idx="3">
                  <c:v>$1,500 to $1,999</c:v>
                </c:pt>
                <c:pt idx="4">
                  <c:v>$2,000 to $2,499</c:v>
                </c:pt>
                <c:pt idx="5">
                  <c:v>$2,500 to $2,999</c:v>
                </c:pt>
                <c:pt idx="6">
                  <c:v>$3,000 or more</c:v>
                </c:pt>
              </c:strCache>
            </c:strRef>
          </c:cat>
          <c:val>
            <c:numRef>
              <c:f>'Polk County Data'!$D$104:$D$110</c:f>
              <c:numCache>
                <c:formatCode>0.00%</c:formatCode>
                <c:ptCount val="7"/>
                <c:pt idx="0">
                  <c:v>8.7999999999999995E-2</c:v>
                </c:pt>
                <c:pt idx="1">
                  <c:v>0.42799999999999999</c:v>
                </c:pt>
                <c:pt idx="2">
                  <c:v>0.28399999999999997</c:v>
                </c:pt>
                <c:pt idx="3">
                  <c:v>7.2999999999999995E-2</c:v>
                </c:pt>
                <c:pt idx="4" formatCode="0%">
                  <c:v>0.02</c:v>
                </c:pt>
                <c:pt idx="5" formatCode="0%">
                  <c:v>0.01</c:v>
                </c:pt>
                <c:pt idx="6">
                  <c:v>9.8000000000000004E-2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367-4168-93D9-407D66E91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'Polk County Data'!$B$103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6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0-6367-4168-93D9-407D66E91C01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5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2-6367-4168-93D9-407D66E91C01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4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4-6367-4168-93D9-407D66E91C01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6">
                        <a:lumMod val="60000"/>
                      </a:scheme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6-6367-4168-93D9-407D66E91C01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>
                        <a:lumMod val="60000"/>
                      </a:scheme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8-6367-4168-93D9-407D66E91C01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A-6367-4168-93D9-407D66E91C01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6">
                        <a:lumMod val="80000"/>
                        <a:lumOff val="20000"/>
                      </a:scheme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C-6367-4168-93D9-407D66E91C01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'Polk County Data'!$A$104:$A$110</c15:sqref>
                        </c15:formulaRef>
                      </c:ext>
                    </c:extLst>
                    <c:strCache>
                      <c:ptCount val="7"/>
                      <c:pt idx="0">
                        <c:v>Less than $500</c:v>
                      </c:pt>
                      <c:pt idx="1">
                        <c:v>$500 to $999</c:v>
                      </c:pt>
                      <c:pt idx="2">
                        <c:v>$1,000 to $1,499</c:v>
                      </c:pt>
                      <c:pt idx="3">
                        <c:v>$1,500 to $1,999</c:v>
                      </c:pt>
                      <c:pt idx="4">
                        <c:v>$2,000 to $2,499</c:v>
                      </c:pt>
                      <c:pt idx="5">
                        <c:v>$2,500 to $2,999</c:v>
                      </c:pt>
                      <c:pt idx="6">
                        <c:v>$3,000 or more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'Polk County Data'!$B$104:$B$110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D-6367-4168-93D9-407D66E91C01}"/>
                  </c:ext>
                </c:extLst>
              </c15:ser>
            </c15:filteredPieSeries>
          </c:ext>
        </c:extLst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Rent</a:t>
            </a:r>
            <a:r>
              <a:rPr lang="en-US" baseline="0"/>
              <a:t> as percent of income</a:t>
            </a:r>
            <a:endParaRPr lang="en-US"/>
          </a:p>
        </c:rich>
      </c:tx>
      <c:layout>
        <c:manualLayout>
          <c:xMode val="edge"/>
          <c:yMode val="edge"/>
          <c:x val="0.2855067804024497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'Polk County Data'!$C$111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'Polk County Data'!$A$112:$A$117</c:f>
              <c:strCache>
                <c:ptCount val="6"/>
                <c:pt idx="0">
                  <c:v>Less than 15.0 percent</c:v>
                </c:pt>
                <c:pt idx="1">
                  <c:v>15.0 to 19.9 percent</c:v>
                </c:pt>
                <c:pt idx="2">
                  <c:v>20.0 to 24.9 percent</c:v>
                </c:pt>
                <c:pt idx="3">
                  <c:v>25.0 to 29.9 percent</c:v>
                </c:pt>
                <c:pt idx="4">
                  <c:v>30.0 to 34.9 percent</c:v>
                </c:pt>
                <c:pt idx="5">
                  <c:v>35.0 percent or more</c:v>
                </c:pt>
              </c:strCache>
            </c:strRef>
          </c:cat>
          <c:val>
            <c:numRef>
              <c:f>'Polk County Data'!$C$112:$C$117</c:f>
              <c:numCache>
                <c:formatCode>General</c:formatCode>
                <c:ptCount val="6"/>
                <c:pt idx="0">
                  <c:v>214</c:v>
                </c:pt>
                <c:pt idx="1">
                  <c:v>292</c:v>
                </c:pt>
                <c:pt idx="2">
                  <c:v>217</c:v>
                </c:pt>
                <c:pt idx="3">
                  <c:v>119</c:v>
                </c:pt>
                <c:pt idx="4">
                  <c:v>122</c:v>
                </c:pt>
                <c:pt idx="5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C6-412A-91E9-ECCAAF2A9D8F}"/>
            </c:ext>
          </c:extLst>
        </c:ser>
        <c:ser>
          <c:idx val="2"/>
          <c:order val="2"/>
          <c:tx>
            <c:strRef>
              <c:f>'Polk County Data'!$D$111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'Polk County Data'!$A$112:$A$117</c:f>
              <c:strCache>
                <c:ptCount val="6"/>
                <c:pt idx="0">
                  <c:v>Less than 15.0 percent</c:v>
                </c:pt>
                <c:pt idx="1">
                  <c:v>15.0 to 19.9 percent</c:v>
                </c:pt>
                <c:pt idx="2">
                  <c:v>20.0 to 24.9 percent</c:v>
                </c:pt>
                <c:pt idx="3">
                  <c:v>25.0 to 29.9 percent</c:v>
                </c:pt>
                <c:pt idx="4">
                  <c:v>30.0 to 34.9 percent</c:v>
                </c:pt>
                <c:pt idx="5">
                  <c:v>35.0 percent or more</c:v>
                </c:pt>
              </c:strCache>
            </c:strRef>
          </c:cat>
          <c:val>
            <c:numRef>
              <c:f>'Polk County Data'!$D$112:$D$117</c:f>
              <c:numCache>
                <c:formatCode>0.00%</c:formatCode>
                <c:ptCount val="6"/>
                <c:pt idx="0">
                  <c:v>0.14599999999999999</c:v>
                </c:pt>
                <c:pt idx="1">
                  <c:v>0.19900000000000001</c:v>
                </c:pt>
                <c:pt idx="2">
                  <c:v>0.14799999999999999</c:v>
                </c:pt>
                <c:pt idx="3">
                  <c:v>8.1000000000000003E-2</c:v>
                </c:pt>
                <c:pt idx="4">
                  <c:v>8.3000000000000004E-2</c:v>
                </c:pt>
                <c:pt idx="5">
                  <c:v>0.34200000000000003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C6-412A-91E9-ECCAAF2A9D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6102160"/>
        <c:axId val="135608824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'Polk County Data'!$B$111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>
                      <a:shade val="6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'Polk County Data'!$A$112:$A$117</c15:sqref>
                        </c15:formulaRef>
                      </c:ext>
                    </c:extLst>
                    <c:strCache>
                      <c:ptCount val="6"/>
                      <c:pt idx="0">
                        <c:v>Less than 15.0 percent</c:v>
                      </c:pt>
                      <c:pt idx="1">
                        <c:v>15.0 to 19.9 percent</c:v>
                      </c:pt>
                      <c:pt idx="2">
                        <c:v>20.0 to 24.9 percent</c:v>
                      </c:pt>
                      <c:pt idx="3">
                        <c:v>25.0 to 29.9 percent</c:v>
                      </c:pt>
                      <c:pt idx="4">
                        <c:v>30.0 to 34.9 percent</c:v>
                      </c:pt>
                      <c:pt idx="5">
                        <c:v>35.0 percent or more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'Polk County Data'!$B$112:$B$117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7EC6-412A-91E9-ECCAAF2A9D8F}"/>
                  </c:ext>
                </c:extLst>
              </c15:ser>
            </c15:filteredBarSeries>
          </c:ext>
        </c:extLst>
      </c:barChart>
      <c:catAx>
        <c:axId val="135610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6088240"/>
        <c:crosses val="autoZero"/>
        <c:auto val="1"/>
        <c:lblAlgn val="ctr"/>
        <c:lblOffset val="100"/>
        <c:noMultiLvlLbl val="0"/>
      </c:catAx>
      <c:valAx>
        <c:axId val="135608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6102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Race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'Polk County Data'!$C$192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'Polk County Data'!$A$193:$A$198</c:f>
              <c:strCache>
                <c:ptCount val="6"/>
                <c:pt idx="0">
                  <c:v>White</c:v>
                </c:pt>
                <c:pt idx="1">
                  <c:v>Black or African American</c:v>
                </c:pt>
                <c:pt idx="2">
                  <c:v>American Indian and Alaska Native</c:v>
                </c:pt>
                <c:pt idx="3">
                  <c:v>Asian</c:v>
                </c:pt>
                <c:pt idx="4">
                  <c:v>Some Other Race</c:v>
                </c:pt>
                <c:pt idx="5">
                  <c:v>Two or More Races</c:v>
                </c:pt>
              </c:strCache>
            </c:strRef>
          </c:cat>
          <c:val>
            <c:numRef>
              <c:f>'Polk County Data'!$C$193:$C$198</c:f>
              <c:numCache>
                <c:formatCode>0.00%</c:formatCode>
                <c:ptCount val="6"/>
                <c:pt idx="0">
                  <c:v>0.88800000000000001</c:v>
                </c:pt>
                <c:pt idx="1">
                  <c:v>4.9000000000000002E-2</c:v>
                </c:pt>
                <c:pt idx="2">
                  <c:v>2E-3</c:v>
                </c:pt>
                <c:pt idx="3">
                  <c:v>2E-3</c:v>
                </c:pt>
                <c:pt idx="4">
                  <c:v>2.1000000000000001E-2</c:v>
                </c:pt>
                <c:pt idx="5">
                  <c:v>3.9E-2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3D-42AA-9FC1-EF3797D93D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4816880"/>
        <c:axId val="1274835600"/>
      </c:barChart>
      <c:catAx>
        <c:axId val="127481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4835600"/>
        <c:crosses val="autoZero"/>
        <c:auto val="1"/>
        <c:lblAlgn val="ctr"/>
        <c:lblOffset val="100"/>
        <c:noMultiLvlLbl val="0"/>
      </c:catAx>
      <c:valAx>
        <c:axId val="127483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4816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Rent as percent of income,</a:t>
            </a:r>
            <a:r>
              <a:rPr lang="en-US" baseline="0" dirty="0"/>
              <a:t> percent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1"/>
          <c:order val="1"/>
          <c:tx>
            <c:strRef>
              <c:f>'Polk County Data'!$D$111</c:f>
              <c:strCache>
                <c:ptCount val="1"/>
                <c:pt idx="0">
                  <c:v>Percent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B48-463C-9B9F-9AFF2C119AE7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B48-463C-9B9F-9AFF2C119AE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B48-463C-9B9F-9AFF2C119AE7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B48-463C-9B9F-9AFF2C119AE7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B48-463C-9B9F-9AFF2C119AE7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B48-463C-9B9F-9AFF2C119AE7}"/>
              </c:ext>
            </c:extLst>
          </c:dPt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'Polk County Data'!$A$112:$A$117</c:f>
              <c:strCache>
                <c:ptCount val="6"/>
                <c:pt idx="0">
                  <c:v>Less than 15.0 percent</c:v>
                </c:pt>
                <c:pt idx="1">
                  <c:v>15.0 to 19.9 percent</c:v>
                </c:pt>
                <c:pt idx="2">
                  <c:v>20.0 to 24.9 percent</c:v>
                </c:pt>
                <c:pt idx="3">
                  <c:v>25.0 to 29.9 percent</c:v>
                </c:pt>
                <c:pt idx="4">
                  <c:v>30.0 to 34.9 percent</c:v>
                </c:pt>
                <c:pt idx="5">
                  <c:v>35.0 percent or more</c:v>
                </c:pt>
              </c:strCache>
            </c:strRef>
          </c:cat>
          <c:val>
            <c:numRef>
              <c:f>'Polk County Data'!$D$112:$D$117</c:f>
              <c:numCache>
                <c:formatCode>0.00%</c:formatCode>
                <c:ptCount val="6"/>
                <c:pt idx="0">
                  <c:v>0.14599999999999999</c:v>
                </c:pt>
                <c:pt idx="1">
                  <c:v>0.19900000000000001</c:v>
                </c:pt>
                <c:pt idx="2">
                  <c:v>0.14799999999999999</c:v>
                </c:pt>
                <c:pt idx="3">
                  <c:v>8.1000000000000003E-2</c:v>
                </c:pt>
                <c:pt idx="4">
                  <c:v>8.3000000000000004E-2</c:v>
                </c:pt>
                <c:pt idx="5">
                  <c:v>0.34200000000000003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B48-463C-9B9F-9AFF2C119A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'Polk County Data'!$B$111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6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E-DB48-463C-9B9F-9AFF2C119AE7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5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0-DB48-463C-9B9F-9AFF2C119AE7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4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2-DB48-463C-9B9F-9AFF2C119AE7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6">
                        <a:lumMod val="60000"/>
                      </a:scheme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4-DB48-463C-9B9F-9AFF2C119AE7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>
                        <a:lumMod val="60000"/>
                      </a:scheme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6-DB48-463C-9B9F-9AFF2C119AE7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8-DB48-463C-9B9F-9AFF2C119AE7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'Polk County Data'!$A$112:$A$117</c15:sqref>
                        </c15:formulaRef>
                      </c:ext>
                    </c:extLst>
                    <c:strCache>
                      <c:ptCount val="6"/>
                      <c:pt idx="0">
                        <c:v>Less than 15.0 percent</c:v>
                      </c:pt>
                      <c:pt idx="1">
                        <c:v>15.0 to 19.9 percent</c:v>
                      </c:pt>
                      <c:pt idx="2">
                        <c:v>20.0 to 24.9 percent</c:v>
                      </c:pt>
                      <c:pt idx="3">
                        <c:v>25.0 to 29.9 percent</c:v>
                      </c:pt>
                      <c:pt idx="4">
                        <c:v>30.0 to 34.9 percent</c:v>
                      </c:pt>
                      <c:pt idx="5">
                        <c:v>35.0 percent or more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'Polk County Data'!$B$112:$B$117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9-DB48-463C-9B9F-9AFF2C119AE7}"/>
                  </c:ext>
                </c:extLst>
              </c15:ser>
            </c15:filteredPieSeries>
          </c:ext>
        </c:extLst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Building</a:t>
            </a:r>
            <a:r>
              <a:rPr lang="en-US" baseline="0"/>
              <a:t> </a:t>
            </a:r>
            <a:r>
              <a:rPr lang="en-US"/>
              <a:t>Permits Issued</a:t>
            </a:r>
          </a:p>
        </c:rich>
      </c:tx>
      <c:layout>
        <c:manualLayout>
          <c:xMode val="edge"/>
          <c:yMode val="edge"/>
          <c:x val="0.33892345853772021"/>
          <c:y val="2.77970813064628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'Polk County Data'!$C$213</c:f>
              <c:strCache>
                <c:ptCount val="1"/>
                <c:pt idx="0">
                  <c:v>Number of Permits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'Polk County Data'!$A$214:$A$216</c:f>
              <c:strCache>
                <c:ptCount val="3"/>
                <c:pt idx="0">
                  <c:v>2020-2023</c:v>
                </c:pt>
                <c:pt idx="1">
                  <c:v>2018-2020</c:v>
                </c:pt>
                <c:pt idx="2">
                  <c:v>2010-2018</c:v>
                </c:pt>
              </c:strCache>
            </c:strRef>
          </c:cat>
          <c:val>
            <c:numRef>
              <c:f>'Polk County Data'!$C$214:$C$216</c:f>
              <c:numCache>
                <c:formatCode>#,##0</c:formatCode>
                <c:ptCount val="3"/>
                <c:pt idx="0" formatCode="General">
                  <c:v>524</c:v>
                </c:pt>
                <c:pt idx="1">
                  <c:v>165</c:v>
                </c:pt>
                <c:pt idx="2">
                  <c:v>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DD-479D-9DAD-0AF5A6C8E2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74780880"/>
        <c:axId val="1274787120"/>
      </c:barChart>
      <c:catAx>
        <c:axId val="1274780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4787120"/>
        <c:crosses val="autoZero"/>
        <c:auto val="1"/>
        <c:lblAlgn val="ctr"/>
        <c:lblOffset val="100"/>
        <c:noMultiLvlLbl val="0"/>
      </c:catAx>
      <c:valAx>
        <c:axId val="1274787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478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'Polk County Data'!$D$213</c:f>
              <c:strCache>
                <c:ptCount val="1"/>
                <c:pt idx="0">
                  <c:v>Total Valuation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'Polk County Data'!$A$214:$A$216</c:f>
              <c:strCache>
                <c:ptCount val="3"/>
                <c:pt idx="0">
                  <c:v>2020-2023</c:v>
                </c:pt>
                <c:pt idx="1">
                  <c:v>2018-2020</c:v>
                </c:pt>
                <c:pt idx="2">
                  <c:v>2010-2018</c:v>
                </c:pt>
              </c:strCache>
            </c:strRef>
          </c:cat>
          <c:val>
            <c:numRef>
              <c:f>'Polk County Data'!$D$214:$D$216</c:f>
              <c:numCache>
                <c:formatCode>#,##0</c:formatCode>
                <c:ptCount val="3"/>
                <c:pt idx="0">
                  <c:v>162303774</c:v>
                </c:pt>
                <c:pt idx="1">
                  <c:v>39084522</c:v>
                </c:pt>
                <c:pt idx="2">
                  <c:v>123484500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36-41F7-9C7B-68DBE541BC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74759280"/>
        <c:axId val="1274754960"/>
      </c:barChart>
      <c:catAx>
        <c:axId val="1274759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4754960"/>
        <c:crosses val="autoZero"/>
        <c:auto val="1"/>
        <c:lblAlgn val="ctr"/>
        <c:lblOffset val="100"/>
        <c:noMultiLvlLbl val="0"/>
      </c:catAx>
      <c:valAx>
        <c:axId val="1274754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4759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'Polk County Data'!$E$213</c:f>
              <c:strCache>
                <c:ptCount val="1"/>
                <c:pt idx="0">
                  <c:v>Average Valuation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'Polk County Data'!$A$214:$A$216</c:f>
              <c:strCache>
                <c:ptCount val="3"/>
                <c:pt idx="0">
                  <c:v>2020-2023</c:v>
                </c:pt>
                <c:pt idx="1">
                  <c:v>2018-2020</c:v>
                </c:pt>
                <c:pt idx="2">
                  <c:v>2010-2018</c:v>
                </c:pt>
              </c:strCache>
            </c:strRef>
          </c:cat>
          <c:val>
            <c:numRef>
              <c:f>'Polk County Data'!$E$214:$E$216</c:f>
              <c:numCache>
                <c:formatCode>#,##0</c:formatCode>
                <c:ptCount val="3"/>
                <c:pt idx="0">
                  <c:v>309740</c:v>
                </c:pt>
                <c:pt idx="1">
                  <c:v>236875.8909090909</c:v>
                </c:pt>
                <c:pt idx="2">
                  <c:v>264420.77087794431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07-4311-96E0-3F725B1AC0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74794320"/>
        <c:axId val="1274806320"/>
      </c:barChart>
      <c:catAx>
        <c:axId val="1274794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4806320"/>
        <c:crosses val="autoZero"/>
        <c:auto val="1"/>
        <c:lblAlgn val="ctr"/>
        <c:lblOffset val="100"/>
        <c:noMultiLvlLbl val="0"/>
      </c:catAx>
      <c:valAx>
        <c:axId val="1274806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4794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'Redfin_PolkCounty_new listings_'!$BV$1</c:f>
              <c:strCache>
                <c:ptCount val="1"/>
                <c:pt idx="0">
                  <c:v>Median Sale Price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1.6836983220043795E-2"/>
                  <c:y val="-7.0268831187045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7A-4A5B-8F7D-79685C417F98}"/>
                </c:ext>
              </c:extLst>
            </c:dLbl>
            <c:dLbl>
              <c:idx val="29"/>
              <c:layout>
                <c:manualLayout>
                  <c:x val="0"/>
                  <c:y val="-3.2770097286226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7A-4A5B-8F7D-79685C417F98}"/>
                </c:ext>
              </c:extLst>
            </c:dLbl>
            <c:dLbl>
              <c:idx val="59"/>
              <c:layout>
                <c:manualLayout>
                  <c:x val="-6.5295461965393445E-2"/>
                  <c:y val="-3.6866359447004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7A-4A5B-8F7D-79685C417F98}"/>
                </c:ext>
              </c:extLst>
            </c:dLbl>
            <c:dLbl>
              <c:idx val="61"/>
              <c:layout>
                <c:manualLayout>
                  <c:x val="1.7412123190771574E-2"/>
                  <c:y val="-2.2529441884280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7A-4A5B-8F7D-79685C417F98}"/>
                </c:ext>
              </c:extLst>
            </c:dLbl>
            <c:dLbl>
              <c:idx val="92"/>
              <c:layout>
                <c:manualLayout>
                  <c:x val="-5.5555555555555558E-3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7A-4A5B-8F7D-79685C417F98}"/>
                </c:ext>
              </c:extLst>
            </c:dLbl>
            <c:dLbl>
              <c:idx val="126"/>
              <c:layout>
                <c:manualLayout>
                  <c:x val="-7.400152356077927E-2"/>
                  <c:y val="-2.0481310803891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7A-4A5B-8F7D-79685C417F98}"/>
                </c:ext>
              </c:extLst>
            </c:dLbl>
            <c:dLbl>
              <c:idx val="153"/>
              <c:layout>
                <c:manualLayout>
                  <c:x val="-7.5029428789542746E-2"/>
                  <c:y val="-5.874046448592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7A-4A5B-8F7D-79685C417F98}"/>
                </c:ext>
              </c:extLst>
            </c:dLbl>
            <c:dLbl>
              <c:idx val="164"/>
              <c:layout>
                <c:manualLayout>
                  <c:x val="-3.2647730982696701E-3"/>
                  <c:y val="-3.8914490527393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7A-4A5B-8F7D-79685C417F98}"/>
                </c:ext>
              </c:extLst>
            </c:dLbl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'Redfin_PolkCounty_new listings_'!$G$2:$G$168</c:f>
              <c:numCache>
                <c:formatCode>m/d/yyyy</c:formatCode>
                <c:ptCount val="167"/>
                <c:pt idx="0">
                  <c:v>44724</c:v>
                </c:pt>
                <c:pt idx="1">
                  <c:v>44773</c:v>
                </c:pt>
                <c:pt idx="2">
                  <c:v>44780</c:v>
                </c:pt>
                <c:pt idx="3">
                  <c:v>44850</c:v>
                </c:pt>
                <c:pt idx="4">
                  <c:v>44857</c:v>
                </c:pt>
                <c:pt idx="5">
                  <c:v>44941</c:v>
                </c:pt>
                <c:pt idx="6">
                  <c:v>44955</c:v>
                </c:pt>
                <c:pt idx="7">
                  <c:v>44969</c:v>
                </c:pt>
                <c:pt idx="8">
                  <c:v>44997</c:v>
                </c:pt>
                <c:pt idx="9">
                  <c:v>45004</c:v>
                </c:pt>
                <c:pt idx="10">
                  <c:v>45011</c:v>
                </c:pt>
                <c:pt idx="11">
                  <c:v>45018</c:v>
                </c:pt>
                <c:pt idx="12">
                  <c:v>45025</c:v>
                </c:pt>
                <c:pt idx="13">
                  <c:v>45032</c:v>
                </c:pt>
                <c:pt idx="14">
                  <c:v>45039</c:v>
                </c:pt>
                <c:pt idx="15">
                  <c:v>45074</c:v>
                </c:pt>
                <c:pt idx="16">
                  <c:v>45081</c:v>
                </c:pt>
                <c:pt idx="17">
                  <c:v>45088</c:v>
                </c:pt>
                <c:pt idx="18">
                  <c:v>45095</c:v>
                </c:pt>
                <c:pt idx="19">
                  <c:v>45165</c:v>
                </c:pt>
                <c:pt idx="20">
                  <c:v>45200</c:v>
                </c:pt>
                <c:pt idx="21">
                  <c:v>45228</c:v>
                </c:pt>
                <c:pt idx="22">
                  <c:v>45277</c:v>
                </c:pt>
                <c:pt idx="23">
                  <c:v>45284</c:v>
                </c:pt>
                <c:pt idx="24">
                  <c:v>45298</c:v>
                </c:pt>
                <c:pt idx="25">
                  <c:v>45312</c:v>
                </c:pt>
                <c:pt idx="26">
                  <c:v>45319</c:v>
                </c:pt>
                <c:pt idx="27">
                  <c:v>44745</c:v>
                </c:pt>
                <c:pt idx="28">
                  <c:v>44759</c:v>
                </c:pt>
                <c:pt idx="29">
                  <c:v>44766</c:v>
                </c:pt>
                <c:pt idx="30">
                  <c:v>44787</c:v>
                </c:pt>
                <c:pt idx="31">
                  <c:v>44801</c:v>
                </c:pt>
                <c:pt idx="32">
                  <c:v>44815</c:v>
                </c:pt>
                <c:pt idx="33">
                  <c:v>44822</c:v>
                </c:pt>
                <c:pt idx="34">
                  <c:v>44829</c:v>
                </c:pt>
                <c:pt idx="35">
                  <c:v>44836</c:v>
                </c:pt>
                <c:pt idx="36">
                  <c:v>44843</c:v>
                </c:pt>
                <c:pt idx="37">
                  <c:v>44864</c:v>
                </c:pt>
                <c:pt idx="38">
                  <c:v>44871</c:v>
                </c:pt>
                <c:pt idx="39">
                  <c:v>44878</c:v>
                </c:pt>
                <c:pt idx="40">
                  <c:v>44885</c:v>
                </c:pt>
                <c:pt idx="41">
                  <c:v>44892</c:v>
                </c:pt>
                <c:pt idx="42">
                  <c:v>44906</c:v>
                </c:pt>
                <c:pt idx="43">
                  <c:v>44920</c:v>
                </c:pt>
                <c:pt idx="44">
                  <c:v>44927</c:v>
                </c:pt>
                <c:pt idx="45">
                  <c:v>44934</c:v>
                </c:pt>
                <c:pt idx="46">
                  <c:v>45102</c:v>
                </c:pt>
                <c:pt idx="47">
                  <c:v>45109</c:v>
                </c:pt>
                <c:pt idx="48">
                  <c:v>45158</c:v>
                </c:pt>
                <c:pt idx="49">
                  <c:v>45172</c:v>
                </c:pt>
                <c:pt idx="50">
                  <c:v>45179</c:v>
                </c:pt>
                <c:pt idx="51">
                  <c:v>45186</c:v>
                </c:pt>
                <c:pt idx="52">
                  <c:v>45193</c:v>
                </c:pt>
                <c:pt idx="53">
                  <c:v>45263</c:v>
                </c:pt>
                <c:pt idx="54">
                  <c:v>44213</c:v>
                </c:pt>
                <c:pt idx="55">
                  <c:v>44220</c:v>
                </c:pt>
                <c:pt idx="56">
                  <c:v>44227</c:v>
                </c:pt>
                <c:pt idx="57">
                  <c:v>44234</c:v>
                </c:pt>
                <c:pt idx="58">
                  <c:v>44248</c:v>
                </c:pt>
                <c:pt idx="59">
                  <c:v>44255</c:v>
                </c:pt>
                <c:pt idx="60">
                  <c:v>44297</c:v>
                </c:pt>
                <c:pt idx="61">
                  <c:v>44304</c:v>
                </c:pt>
                <c:pt idx="62">
                  <c:v>44311</c:v>
                </c:pt>
                <c:pt idx="63">
                  <c:v>44318</c:v>
                </c:pt>
                <c:pt idx="64">
                  <c:v>44325</c:v>
                </c:pt>
                <c:pt idx="65">
                  <c:v>44332</c:v>
                </c:pt>
                <c:pt idx="66">
                  <c:v>44353</c:v>
                </c:pt>
                <c:pt idx="67">
                  <c:v>44360</c:v>
                </c:pt>
                <c:pt idx="68">
                  <c:v>44199</c:v>
                </c:pt>
                <c:pt idx="69">
                  <c:v>44206</c:v>
                </c:pt>
                <c:pt idx="70">
                  <c:v>44241</c:v>
                </c:pt>
                <c:pt idx="71">
                  <c:v>44591</c:v>
                </c:pt>
                <c:pt idx="72">
                  <c:v>44262</c:v>
                </c:pt>
                <c:pt idx="73">
                  <c:v>44269</c:v>
                </c:pt>
                <c:pt idx="74">
                  <c:v>44276</c:v>
                </c:pt>
                <c:pt idx="75">
                  <c:v>44283</c:v>
                </c:pt>
                <c:pt idx="76">
                  <c:v>44290</c:v>
                </c:pt>
                <c:pt idx="77">
                  <c:v>44339</c:v>
                </c:pt>
                <c:pt idx="78">
                  <c:v>44346</c:v>
                </c:pt>
                <c:pt idx="79">
                  <c:v>44367</c:v>
                </c:pt>
                <c:pt idx="80">
                  <c:v>44374</c:v>
                </c:pt>
                <c:pt idx="81">
                  <c:v>44381</c:v>
                </c:pt>
                <c:pt idx="82">
                  <c:v>44423</c:v>
                </c:pt>
                <c:pt idx="83">
                  <c:v>44430</c:v>
                </c:pt>
                <c:pt idx="84">
                  <c:v>44437</c:v>
                </c:pt>
                <c:pt idx="85">
                  <c:v>44444</c:v>
                </c:pt>
                <c:pt idx="86">
                  <c:v>44451</c:v>
                </c:pt>
                <c:pt idx="87">
                  <c:v>44465</c:v>
                </c:pt>
                <c:pt idx="88">
                  <c:v>44514</c:v>
                </c:pt>
                <c:pt idx="89">
                  <c:v>44689</c:v>
                </c:pt>
                <c:pt idx="90">
                  <c:v>44696</c:v>
                </c:pt>
                <c:pt idx="91">
                  <c:v>44388</c:v>
                </c:pt>
                <c:pt idx="92">
                  <c:v>44395</c:v>
                </c:pt>
                <c:pt idx="93">
                  <c:v>44402</c:v>
                </c:pt>
                <c:pt idx="94">
                  <c:v>44409</c:v>
                </c:pt>
                <c:pt idx="95">
                  <c:v>44416</c:v>
                </c:pt>
                <c:pt idx="96">
                  <c:v>44458</c:v>
                </c:pt>
                <c:pt idx="97">
                  <c:v>44472</c:v>
                </c:pt>
                <c:pt idx="98">
                  <c:v>44479</c:v>
                </c:pt>
                <c:pt idx="99">
                  <c:v>44486</c:v>
                </c:pt>
                <c:pt idx="100">
                  <c:v>44493</c:v>
                </c:pt>
                <c:pt idx="101">
                  <c:v>44500</c:v>
                </c:pt>
                <c:pt idx="102">
                  <c:v>44507</c:v>
                </c:pt>
                <c:pt idx="103">
                  <c:v>44521</c:v>
                </c:pt>
                <c:pt idx="104">
                  <c:v>44528</c:v>
                </c:pt>
                <c:pt idx="105">
                  <c:v>44535</c:v>
                </c:pt>
                <c:pt idx="106">
                  <c:v>44542</c:v>
                </c:pt>
                <c:pt idx="107">
                  <c:v>44549</c:v>
                </c:pt>
                <c:pt idx="108">
                  <c:v>44556</c:v>
                </c:pt>
                <c:pt idx="109">
                  <c:v>44563</c:v>
                </c:pt>
                <c:pt idx="110">
                  <c:v>44570</c:v>
                </c:pt>
                <c:pt idx="111">
                  <c:v>44577</c:v>
                </c:pt>
                <c:pt idx="112">
                  <c:v>44584</c:v>
                </c:pt>
                <c:pt idx="113">
                  <c:v>44598</c:v>
                </c:pt>
                <c:pt idx="114">
                  <c:v>44605</c:v>
                </c:pt>
                <c:pt idx="115">
                  <c:v>44612</c:v>
                </c:pt>
                <c:pt idx="116">
                  <c:v>44619</c:v>
                </c:pt>
                <c:pt idx="117">
                  <c:v>44626</c:v>
                </c:pt>
                <c:pt idx="118">
                  <c:v>44633</c:v>
                </c:pt>
                <c:pt idx="119">
                  <c:v>44640</c:v>
                </c:pt>
                <c:pt idx="120">
                  <c:v>44647</c:v>
                </c:pt>
                <c:pt idx="121">
                  <c:v>44654</c:v>
                </c:pt>
                <c:pt idx="122">
                  <c:v>44661</c:v>
                </c:pt>
                <c:pt idx="123">
                  <c:v>44668</c:v>
                </c:pt>
                <c:pt idx="124">
                  <c:v>44675</c:v>
                </c:pt>
                <c:pt idx="125">
                  <c:v>44682</c:v>
                </c:pt>
                <c:pt idx="126">
                  <c:v>44703</c:v>
                </c:pt>
                <c:pt idx="127">
                  <c:v>44710</c:v>
                </c:pt>
                <c:pt idx="128">
                  <c:v>45116</c:v>
                </c:pt>
                <c:pt idx="129">
                  <c:v>45123</c:v>
                </c:pt>
                <c:pt idx="130">
                  <c:v>45130</c:v>
                </c:pt>
                <c:pt idx="131">
                  <c:v>45137</c:v>
                </c:pt>
                <c:pt idx="132">
                  <c:v>45144</c:v>
                </c:pt>
                <c:pt idx="133">
                  <c:v>45151</c:v>
                </c:pt>
                <c:pt idx="134">
                  <c:v>45207</c:v>
                </c:pt>
                <c:pt idx="135">
                  <c:v>45214</c:v>
                </c:pt>
                <c:pt idx="136">
                  <c:v>45333</c:v>
                </c:pt>
                <c:pt idx="137">
                  <c:v>44962</c:v>
                </c:pt>
                <c:pt idx="138">
                  <c:v>44990</c:v>
                </c:pt>
                <c:pt idx="139">
                  <c:v>45221</c:v>
                </c:pt>
                <c:pt idx="140">
                  <c:v>45235</c:v>
                </c:pt>
                <c:pt idx="141">
                  <c:v>45242</c:v>
                </c:pt>
                <c:pt idx="142">
                  <c:v>45249</c:v>
                </c:pt>
                <c:pt idx="143">
                  <c:v>45256</c:v>
                </c:pt>
                <c:pt idx="144">
                  <c:v>45270</c:v>
                </c:pt>
                <c:pt idx="145">
                  <c:v>45291</c:v>
                </c:pt>
                <c:pt idx="146">
                  <c:v>45305</c:v>
                </c:pt>
                <c:pt idx="147">
                  <c:v>45361</c:v>
                </c:pt>
                <c:pt idx="148">
                  <c:v>45326</c:v>
                </c:pt>
                <c:pt idx="149">
                  <c:v>45340</c:v>
                </c:pt>
                <c:pt idx="150">
                  <c:v>45347</c:v>
                </c:pt>
                <c:pt idx="151">
                  <c:v>45354</c:v>
                </c:pt>
                <c:pt idx="152">
                  <c:v>44717</c:v>
                </c:pt>
                <c:pt idx="153">
                  <c:v>44731</c:v>
                </c:pt>
                <c:pt idx="154">
                  <c:v>44738</c:v>
                </c:pt>
                <c:pt idx="155">
                  <c:v>44752</c:v>
                </c:pt>
                <c:pt idx="156">
                  <c:v>44794</c:v>
                </c:pt>
                <c:pt idx="157">
                  <c:v>44808</c:v>
                </c:pt>
                <c:pt idx="158">
                  <c:v>44899</c:v>
                </c:pt>
                <c:pt idx="159">
                  <c:v>44913</c:v>
                </c:pt>
                <c:pt idx="160">
                  <c:v>44948</c:v>
                </c:pt>
                <c:pt idx="161">
                  <c:v>44976</c:v>
                </c:pt>
                <c:pt idx="162">
                  <c:v>44983</c:v>
                </c:pt>
                <c:pt idx="163">
                  <c:v>45046</c:v>
                </c:pt>
                <c:pt idx="164">
                  <c:v>45053</c:v>
                </c:pt>
                <c:pt idx="165">
                  <c:v>45060</c:v>
                </c:pt>
                <c:pt idx="166">
                  <c:v>45067</c:v>
                </c:pt>
              </c:numCache>
            </c:numRef>
          </c:cat>
          <c:val>
            <c:numRef>
              <c:f>'Redfin_PolkCounty_new listings_'!$BV$2:$BV$168</c:f>
              <c:numCache>
                <c:formatCode>General</c:formatCode>
                <c:ptCount val="167"/>
                <c:pt idx="0">
                  <c:v>332000</c:v>
                </c:pt>
                <c:pt idx="1">
                  <c:v>500437.5</c:v>
                </c:pt>
                <c:pt idx="2">
                  <c:v>489375</c:v>
                </c:pt>
                <c:pt idx="3">
                  <c:v>585500</c:v>
                </c:pt>
                <c:pt idx="4">
                  <c:v>593187.5</c:v>
                </c:pt>
                <c:pt idx="5">
                  <c:v>406625</c:v>
                </c:pt>
                <c:pt idx="6">
                  <c:v>342000</c:v>
                </c:pt>
                <c:pt idx="7">
                  <c:v>366375</c:v>
                </c:pt>
                <c:pt idx="8">
                  <c:v>385000</c:v>
                </c:pt>
                <c:pt idx="9">
                  <c:v>407750</c:v>
                </c:pt>
                <c:pt idx="10">
                  <c:v>398250</c:v>
                </c:pt>
                <c:pt idx="11">
                  <c:v>398250</c:v>
                </c:pt>
                <c:pt idx="12">
                  <c:v>410375</c:v>
                </c:pt>
                <c:pt idx="13">
                  <c:v>406625</c:v>
                </c:pt>
                <c:pt idx="14">
                  <c:v>453750</c:v>
                </c:pt>
                <c:pt idx="15">
                  <c:v>488750</c:v>
                </c:pt>
                <c:pt idx="16">
                  <c:v>752500</c:v>
                </c:pt>
                <c:pt idx="17">
                  <c:v>750000</c:v>
                </c:pt>
                <c:pt idx="18">
                  <c:v>676250</c:v>
                </c:pt>
                <c:pt idx="19">
                  <c:v>453250</c:v>
                </c:pt>
                <c:pt idx="20">
                  <c:v>379125</c:v>
                </c:pt>
                <c:pt idx="21">
                  <c:v>366000</c:v>
                </c:pt>
                <c:pt idx="22">
                  <c:v>499625</c:v>
                </c:pt>
                <c:pt idx="23">
                  <c:v>460625</c:v>
                </c:pt>
                <c:pt idx="24">
                  <c:v>392875</c:v>
                </c:pt>
                <c:pt idx="25">
                  <c:v>392125</c:v>
                </c:pt>
                <c:pt idx="26">
                  <c:v>352125</c:v>
                </c:pt>
                <c:pt idx="27">
                  <c:v>342562.5</c:v>
                </c:pt>
                <c:pt idx="28">
                  <c:v>444250</c:v>
                </c:pt>
                <c:pt idx="29">
                  <c:v>464187.5</c:v>
                </c:pt>
                <c:pt idx="30">
                  <c:v>456250</c:v>
                </c:pt>
                <c:pt idx="31">
                  <c:v>372312.5</c:v>
                </c:pt>
                <c:pt idx="32">
                  <c:v>386062.5</c:v>
                </c:pt>
                <c:pt idx="33">
                  <c:v>504500</c:v>
                </c:pt>
                <c:pt idx="34">
                  <c:v>546062.5</c:v>
                </c:pt>
                <c:pt idx="35">
                  <c:v>629812.5</c:v>
                </c:pt>
                <c:pt idx="36">
                  <c:v>639187.5</c:v>
                </c:pt>
                <c:pt idx="37">
                  <c:v>468812.5</c:v>
                </c:pt>
                <c:pt idx="38">
                  <c:v>453602.8</c:v>
                </c:pt>
                <c:pt idx="39">
                  <c:v>407915.3</c:v>
                </c:pt>
                <c:pt idx="40">
                  <c:v>398325.3</c:v>
                </c:pt>
                <c:pt idx="41">
                  <c:v>375200.3</c:v>
                </c:pt>
                <c:pt idx="42">
                  <c:v>334296.59999999998</c:v>
                </c:pt>
                <c:pt idx="43">
                  <c:v>379500</c:v>
                </c:pt>
                <c:pt idx="44">
                  <c:v>400250</c:v>
                </c:pt>
                <c:pt idx="45">
                  <c:v>404937.5</c:v>
                </c:pt>
                <c:pt idx="46">
                  <c:v>663750</c:v>
                </c:pt>
                <c:pt idx="47">
                  <c:v>412500</c:v>
                </c:pt>
                <c:pt idx="48">
                  <c:v>458500</c:v>
                </c:pt>
                <c:pt idx="49">
                  <c:v>409500</c:v>
                </c:pt>
                <c:pt idx="50">
                  <c:v>388000</c:v>
                </c:pt>
                <c:pt idx="51">
                  <c:v>354250</c:v>
                </c:pt>
                <c:pt idx="52">
                  <c:v>334500</c:v>
                </c:pt>
                <c:pt idx="53">
                  <c:v>557737.5</c:v>
                </c:pt>
                <c:pt idx="54">
                  <c:v>298562.5</c:v>
                </c:pt>
                <c:pt idx="55">
                  <c:v>364812.5</c:v>
                </c:pt>
                <c:pt idx="56">
                  <c:v>330437.5</c:v>
                </c:pt>
                <c:pt idx="57">
                  <c:v>336062.5</c:v>
                </c:pt>
                <c:pt idx="58">
                  <c:v>246062.5</c:v>
                </c:pt>
                <c:pt idx="59">
                  <c:v>346062.5</c:v>
                </c:pt>
                <c:pt idx="60">
                  <c:v>348925</c:v>
                </c:pt>
                <c:pt idx="61">
                  <c:v>368800</c:v>
                </c:pt>
                <c:pt idx="62">
                  <c:v>347375</c:v>
                </c:pt>
                <c:pt idx="63">
                  <c:v>371612.5</c:v>
                </c:pt>
                <c:pt idx="64">
                  <c:v>374237.5</c:v>
                </c:pt>
                <c:pt idx="65">
                  <c:v>371800</c:v>
                </c:pt>
                <c:pt idx="66">
                  <c:v>357562.5</c:v>
                </c:pt>
                <c:pt idx="67">
                  <c:v>353000</c:v>
                </c:pt>
                <c:pt idx="68">
                  <c:v>315125</c:v>
                </c:pt>
                <c:pt idx="69">
                  <c:v>280937.5</c:v>
                </c:pt>
                <c:pt idx="70">
                  <c:v>338875</c:v>
                </c:pt>
                <c:pt idx="71">
                  <c:v>430875</c:v>
                </c:pt>
                <c:pt idx="72">
                  <c:v>391875</c:v>
                </c:pt>
                <c:pt idx="73">
                  <c:v>386562.5</c:v>
                </c:pt>
                <c:pt idx="74">
                  <c:v>408250</c:v>
                </c:pt>
                <c:pt idx="75">
                  <c:v>366425</c:v>
                </c:pt>
                <c:pt idx="76">
                  <c:v>329175</c:v>
                </c:pt>
                <c:pt idx="77">
                  <c:v>392925</c:v>
                </c:pt>
                <c:pt idx="78">
                  <c:v>383437.5</c:v>
                </c:pt>
                <c:pt idx="79">
                  <c:v>334062.5</c:v>
                </c:pt>
                <c:pt idx="80">
                  <c:v>315937.5</c:v>
                </c:pt>
                <c:pt idx="81">
                  <c:v>380937.5</c:v>
                </c:pt>
                <c:pt idx="82">
                  <c:v>416250</c:v>
                </c:pt>
                <c:pt idx="83">
                  <c:v>394375</c:v>
                </c:pt>
                <c:pt idx="84">
                  <c:v>407500</c:v>
                </c:pt>
                <c:pt idx="85">
                  <c:v>387250</c:v>
                </c:pt>
                <c:pt idx="86">
                  <c:v>371375</c:v>
                </c:pt>
                <c:pt idx="87">
                  <c:v>365125</c:v>
                </c:pt>
                <c:pt idx="88">
                  <c:v>378500</c:v>
                </c:pt>
                <c:pt idx="89">
                  <c:v>419937.5</c:v>
                </c:pt>
                <c:pt idx="90">
                  <c:v>465250</c:v>
                </c:pt>
                <c:pt idx="91">
                  <c:v>366312.5</c:v>
                </c:pt>
                <c:pt idx="92">
                  <c:v>385625</c:v>
                </c:pt>
                <c:pt idx="93">
                  <c:v>435750</c:v>
                </c:pt>
                <c:pt idx="94">
                  <c:v>377875</c:v>
                </c:pt>
                <c:pt idx="95">
                  <c:v>409500</c:v>
                </c:pt>
                <c:pt idx="96">
                  <c:v>376875</c:v>
                </c:pt>
                <c:pt idx="97">
                  <c:v>368000</c:v>
                </c:pt>
                <c:pt idx="98">
                  <c:v>361750</c:v>
                </c:pt>
                <c:pt idx="99">
                  <c:v>346875</c:v>
                </c:pt>
                <c:pt idx="100">
                  <c:v>354875</c:v>
                </c:pt>
                <c:pt idx="101">
                  <c:v>365375</c:v>
                </c:pt>
                <c:pt idx="102">
                  <c:v>376000</c:v>
                </c:pt>
                <c:pt idx="103">
                  <c:v>364625</c:v>
                </c:pt>
                <c:pt idx="104">
                  <c:v>327750</c:v>
                </c:pt>
                <c:pt idx="105">
                  <c:v>345375</c:v>
                </c:pt>
                <c:pt idx="106">
                  <c:v>367875</c:v>
                </c:pt>
                <c:pt idx="107">
                  <c:v>396750</c:v>
                </c:pt>
                <c:pt idx="108">
                  <c:v>390500</c:v>
                </c:pt>
                <c:pt idx="109">
                  <c:v>376000</c:v>
                </c:pt>
                <c:pt idx="110">
                  <c:v>367750</c:v>
                </c:pt>
                <c:pt idx="111">
                  <c:v>380375</c:v>
                </c:pt>
                <c:pt idx="112">
                  <c:v>376250</c:v>
                </c:pt>
                <c:pt idx="113">
                  <c:v>407875</c:v>
                </c:pt>
                <c:pt idx="114">
                  <c:v>442875</c:v>
                </c:pt>
                <c:pt idx="115">
                  <c:v>587675</c:v>
                </c:pt>
                <c:pt idx="116">
                  <c:v>512300</c:v>
                </c:pt>
                <c:pt idx="117">
                  <c:v>591050</c:v>
                </c:pt>
                <c:pt idx="118">
                  <c:v>529675</c:v>
                </c:pt>
                <c:pt idx="119">
                  <c:v>432125</c:v>
                </c:pt>
                <c:pt idx="120">
                  <c:v>476875</c:v>
                </c:pt>
                <c:pt idx="121">
                  <c:v>413062.5</c:v>
                </c:pt>
                <c:pt idx="122">
                  <c:v>421421.2</c:v>
                </c:pt>
                <c:pt idx="123">
                  <c:v>432733.7</c:v>
                </c:pt>
                <c:pt idx="124">
                  <c:v>383983.7</c:v>
                </c:pt>
                <c:pt idx="125">
                  <c:v>394546.2</c:v>
                </c:pt>
                <c:pt idx="126">
                  <c:v>489125</c:v>
                </c:pt>
                <c:pt idx="127">
                  <c:v>464875</c:v>
                </c:pt>
                <c:pt idx="128">
                  <c:v>405000</c:v>
                </c:pt>
                <c:pt idx="129">
                  <c:v>435000</c:v>
                </c:pt>
                <c:pt idx="130">
                  <c:v>462166.6</c:v>
                </c:pt>
                <c:pt idx="131">
                  <c:v>421500</c:v>
                </c:pt>
                <c:pt idx="132">
                  <c:v>448625</c:v>
                </c:pt>
                <c:pt idx="133">
                  <c:v>427625</c:v>
                </c:pt>
                <c:pt idx="134">
                  <c:v>429375</c:v>
                </c:pt>
                <c:pt idx="135">
                  <c:v>411500</c:v>
                </c:pt>
                <c:pt idx="136">
                  <c:v>549875</c:v>
                </c:pt>
                <c:pt idx="137">
                  <c:v>388375</c:v>
                </c:pt>
                <c:pt idx="138">
                  <c:v>373875</c:v>
                </c:pt>
                <c:pt idx="139">
                  <c:v>423750</c:v>
                </c:pt>
                <c:pt idx="140">
                  <c:v>345000</c:v>
                </c:pt>
                <c:pt idx="141">
                  <c:v>426612.5</c:v>
                </c:pt>
                <c:pt idx="142">
                  <c:v>499862.5</c:v>
                </c:pt>
                <c:pt idx="143">
                  <c:v>545737.5</c:v>
                </c:pt>
                <c:pt idx="144">
                  <c:v>564000</c:v>
                </c:pt>
                <c:pt idx="145">
                  <c:v>469375</c:v>
                </c:pt>
                <c:pt idx="146">
                  <c:v>353500</c:v>
                </c:pt>
                <c:pt idx="147">
                  <c:v>508125</c:v>
                </c:pt>
                <c:pt idx="148">
                  <c:v>371125</c:v>
                </c:pt>
                <c:pt idx="149">
                  <c:v>577500</c:v>
                </c:pt>
                <c:pt idx="150">
                  <c:v>639750</c:v>
                </c:pt>
                <c:pt idx="151">
                  <c:v>636625</c:v>
                </c:pt>
                <c:pt idx="152">
                  <c:v>415500</c:v>
                </c:pt>
                <c:pt idx="153">
                  <c:v>320000</c:v>
                </c:pt>
                <c:pt idx="154">
                  <c:v>339437.5</c:v>
                </c:pt>
                <c:pt idx="155">
                  <c:v>390500</c:v>
                </c:pt>
                <c:pt idx="156">
                  <c:v>415312.5</c:v>
                </c:pt>
                <c:pt idx="157">
                  <c:v>369187.5</c:v>
                </c:pt>
                <c:pt idx="158">
                  <c:v>345546.6</c:v>
                </c:pt>
                <c:pt idx="159">
                  <c:v>300000</c:v>
                </c:pt>
                <c:pt idx="160">
                  <c:v>392000</c:v>
                </c:pt>
                <c:pt idx="161">
                  <c:v>367375</c:v>
                </c:pt>
                <c:pt idx="162">
                  <c:v>412750</c:v>
                </c:pt>
                <c:pt idx="163">
                  <c:v>426250</c:v>
                </c:pt>
                <c:pt idx="164">
                  <c:v>459875</c:v>
                </c:pt>
                <c:pt idx="165">
                  <c:v>457375</c:v>
                </c:pt>
                <c:pt idx="166">
                  <c:v>468750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57A-4A5B-8F7D-79685C417F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4323679"/>
        <c:axId val="1464323199"/>
      </c:lineChart>
      <c:dateAx>
        <c:axId val="1464323679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4323199"/>
        <c:crosses val="autoZero"/>
        <c:auto val="1"/>
        <c:lblOffset val="100"/>
        <c:baseTimeUnit val="days"/>
      </c:dateAx>
      <c:valAx>
        <c:axId val="146432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4323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Median Sale Price per Square-foot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105577427821522E-2"/>
          <c:y val="0.11016268946309861"/>
          <c:w val="0.9242202537182852"/>
          <c:h val="0.7648953790548686"/>
        </c:manualLayout>
      </c:layout>
      <c:lineChart>
        <c:grouping val="standard"/>
        <c:varyColors val="0"/>
        <c:ser>
          <c:idx val="0"/>
          <c:order val="0"/>
          <c:tx>
            <c:strRef>
              <c:f>'Redfin_PolkCounty_new listings_'!$BR$1</c:f>
              <c:strCache>
                <c:ptCount val="1"/>
                <c:pt idx="0">
                  <c:v>Median Sale Ppsf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3888888888888889E-3"/>
                  <c:y val="0.101428563188530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10-434E-86AB-7D11FB8D4459}"/>
                </c:ext>
              </c:extLst>
            </c:dLbl>
            <c:dLbl>
              <c:idx val="166"/>
              <c:layout>
                <c:manualLayout>
                  <c:x val="0"/>
                  <c:y val="-0.123670687458854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10-434E-86AB-7D11FB8D44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'Redfin_PolkCounty_new listings_'!$G$2:$G$168</c:f>
              <c:numCache>
                <c:formatCode>m/d/yyyy</c:formatCode>
                <c:ptCount val="167"/>
                <c:pt idx="0">
                  <c:v>44724</c:v>
                </c:pt>
                <c:pt idx="1">
                  <c:v>44773</c:v>
                </c:pt>
                <c:pt idx="2">
                  <c:v>44780</c:v>
                </c:pt>
                <c:pt idx="3">
                  <c:v>44850</c:v>
                </c:pt>
                <c:pt idx="4">
                  <c:v>44857</c:v>
                </c:pt>
                <c:pt idx="5">
                  <c:v>44941</c:v>
                </c:pt>
                <c:pt idx="6">
                  <c:v>44955</c:v>
                </c:pt>
                <c:pt idx="7">
                  <c:v>44969</c:v>
                </c:pt>
                <c:pt idx="8">
                  <c:v>44997</c:v>
                </c:pt>
                <c:pt idx="9">
                  <c:v>45004</c:v>
                </c:pt>
                <c:pt idx="10">
                  <c:v>45011</c:v>
                </c:pt>
                <c:pt idx="11">
                  <c:v>45018</c:v>
                </c:pt>
                <c:pt idx="12">
                  <c:v>45025</c:v>
                </c:pt>
                <c:pt idx="13">
                  <c:v>45032</c:v>
                </c:pt>
                <c:pt idx="14">
                  <c:v>45039</c:v>
                </c:pt>
                <c:pt idx="15">
                  <c:v>45074</c:v>
                </c:pt>
                <c:pt idx="16">
                  <c:v>45081</c:v>
                </c:pt>
                <c:pt idx="17">
                  <c:v>45088</c:v>
                </c:pt>
                <c:pt idx="18">
                  <c:v>45095</c:v>
                </c:pt>
                <c:pt idx="19">
                  <c:v>45165</c:v>
                </c:pt>
                <c:pt idx="20">
                  <c:v>45200</c:v>
                </c:pt>
                <c:pt idx="21">
                  <c:v>45228</c:v>
                </c:pt>
                <c:pt idx="22">
                  <c:v>45277</c:v>
                </c:pt>
                <c:pt idx="23">
                  <c:v>45284</c:v>
                </c:pt>
                <c:pt idx="24">
                  <c:v>45298</c:v>
                </c:pt>
                <c:pt idx="25">
                  <c:v>45312</c:v>
                </c:pt>
                <c:pt idx="26">
                  <c:v>45319</c:v>
                </c:pt>
                <c:pt idx="27">
                  <c:v>44745</c:v>
                </c:pt>
                <c:pt idx="28">
                  <c:v>44759</c:v>
                </c:pt>
                <c:pt idx="29">
                  <c:v>44766</c:v>
                </c:pt>
                <c:pt idx="30">
                  <c:v>44787</c:v>
                </c:pt>
                <c:pt idx="31">
                  <c:v>44801</c:v>
                </c:pt>
                <c:pt idx="32">
                  <c:v>44815</c:v>
                </c:pt>
                <c:pt idx="33">
                  <c:v>44822</c:v>
                </c:pt>
                <c:pt idx="34">
                  <c:v>44829</c:v>
                </c:pt>
                <c:pt idx="35">
                  <c:v>44836</c:v>
                </c:pt>
                <c:pt idx="36">
                  <c:v>44843</c:v>
                </c:pt>
                <c:pt idx="37">
                  <c:v>44864</c:v>
                </c:pt>
                <c:pt idx="38">
                  <c:v>44871</c:v>
                </c:pt>
                <c:pt idx="39">
                  <c:v>44878</c:v>
                </c:pt>
                <c:pt idx="40">
                  <c:v>44885</c:v>
                </c:pt>
                <c:pt idx="41">
                  <c:v>44892</c:v>
                </c:pt>
                <c:pt idx="42">
                  <c:v>44906</c:v>
                </c:pt>
                <c:pt idx="43">
                  <c:v>44920</c:v>
                </c:pt>
                <c:pt idx="44">
                  <c:v>44927</c:v>
                </c:pt>
                <c:pt idx="45">
                  <c:v>44934</c:v>
                </c:pt>
                <c:pt idx="46">
                  <c:v>45102</c:v>
                </c:pt>
                <c:pt idx="47">
                  <c:v>45109</c:v>
                </c:pt>
                <c:pt idx="48">
                  <c:v>45158</c:v>
                </c:pt>
                <c:pt idx="49">
                  <c:v>45172</c:v>
                </c:pt>
                <c:pt idx="50">
                  <c:v>45179</c:v>
                </c:pt>
                <c:pt idx="51">
                  <c:v>45186</c:v>
                </c:pt>
                <c:pt idx="52">
                  <c:v>45193</c:v>
                </c:pt>
                <c:pt idx="53">
                  <c:v>45263</c:v>
                </c:pt>
                <c:pt idx="54">
                  <c:v>44213</c:v>
                </c:pt>
                <c:pt idx="55">
                  <c:v>44220</c:v>
                </c:pt>
                <c:pt idx="56">
                  <c:v>44227</c:v>
                </c:pt>
                <c:pt idx="57">
                  <c:v>44234</c:v>
                </c:pt>
                <c:pt idx="58">
                  <c:v>44248</c:v>
                </c:pt>
                <c:pt idx="59">
                  <c:v>44255</c:v>
                </c:pt>
                <c:pt idx="60">
                  <c:v>44297</c:v>
                </c:pt>
                <c:pt idx="61">
                  <c:v>44304</c:v>
                </c:pt>
                <c:pt idx="62">
                  <c:v>44311</c:v>
                </c:pt>
                <c:pt idx="63">
                  <c:v>44318</c:v>
                </c:pt>
                <c:pt idx="64">
                  <c:v>44325</c:v>
                </c:pt>
                <c:pt idx="65">
                  <c:v>44332</c:v>
                </c:pt>
                <c:pt idx="66">
                  <c:v>44353</c:v>
                </c:pt>
                <c:pt idx="67">
                  <c:v>44360</c:v>
                </c:pt>
                <c:pt idx="68">
                  <c:v>44199</c:v>
                </c:pt>
                <c:pt idx="69">
                  <c:v>44206</c:v>
                </c:pt>
                <c:pt idx="70">
                  <c:v>44241</c:v>
                </c:pt>
                <c:pt idx="71">
                  <c:v>44591</c:v>
                </c:pt>
                <c:pt idx="72">
                  <c:v>44262</c:v>
                </c:pt>
                <c:pt idx="73">
                  <c:v>44269</c:v>
                </c:pt>
                <c:pt idx="74">
                  <c:v>44276</c:v>
                </c:pt>
                <c:pt idx="75">
                  <c:v>44283</c:v>
                </c:pt>
                <c:pt idx="76">
                  <c:v>44290</c:v>
                </c:pt>
                <c:pt idx="77">
                  <c:v>44339</c:v>
                </c:pt>
                <c:pt idx="78">
                  <c:v>44346</c:v>
                </c:pt>
                <c:pt idx="79">
                  <c:v>44367</c:v>
                </c:pt>
                <c:pt idx="80">
                  <c:v>44374</c:v>
                </c:pt>
                <c:pt idx="81">
                  <c:v>44381</c:v>
                </c:pt>
                <c:pt idx="82">
                  <c:v>44423</c:v>
                </c:pt>
                <c:pt idx="83">
                  <c:v>44430</c:v>
                </c:pt>
                <c:pt idx="84">
                  <c:v>44437</c:v>
                </c:pt>
                <c:pt idx="85">
                  <c:v>44444</c:v>
                </c:pt>
                <c:pt idx="86">
                  <c:v>44451</c:v>
                </c:pt>
                <c:pt idx="87">
                  <c:v>44465</c:v>
                </c:pt>
                <c:pt idx="88">
                  <c:v>44514</c:v>
                </c:pt>
                <c:pt idx="89">
                  <c:v>44689</c:v>
                </c:pt>
                <c:pt idx="90">
                  <c:v>44696</c:v>
                </c:pt>
                <c:pt idx="91">
                  <c:v>44388</c:v>
                </c:pt>
                <c:pt idx="92">
                  <c:v>44395</c:v>
                </c:pt>
                <c:pt idx="93">
                  <c:v>44402</c:v>
                </c:pt>
                <c:pt idx="94">
                  <c:v>44409</c:v>
                </c:pt>
                <c:pt idx="95">
                  <c:v>44416</c:v>
                </c:pt>
                <c:pt idx="96">
                  <c:v>44458</c:v>
                </c:pt>
                <c:pt idx="97">
                  <c:v>44472</c:v>
                </c:pt>
                <c:pt idx="98">
                  <c:v>44479</c:v>
                </c:pt>
                <c:pt idx="99">
                  <c:v>44486</c:v>
                </c:pt>
                <c:pt idx="100">
                  <c:v>44493</c:v>
                </c:pt>
                <c:pt idx="101">
                  <c:v>44500</c:v>
                </c:pt>
                <c:pt idx="102">
                  <c:v>44507</c:v>
                </c:pt>
                <c:pt idx="103">
                  <c:v>44521</c:v>
                </c:pt>
                <c:pt idx="104">
                  <c:v>44528</c:v>
                </c:pt>
                <c:pt idx="105">
                  <c:v>44535</c:v>
                </c:pt>
                <c:pt idx="106">
                  <c:v>44542</c:v>
                </c:pt>
                <c:pt idx="107">
                  <c:v>44549</c:v>
                </c:pt>
                <c:pt idx="108">
                  <c:v>44556</c:v>
                </c:pt>
                <c:pt idx="109">
                  <c:v>44563</c:v>
                </c:pt>
                <c:pt idx="110">
                  <c:v>44570</c:v>
                </c:pt>
                <c:pt idx="111">
                  <c:v>44577</c:v>
                </c:pt>
                <c:pt idx="112">
                  <c:v>44584</c:v>
                </c:pt>
                <c:pt idx="113">
                  <c:v>44598</c:v>
                </c:pt>
                <c:pt idx="114">
                  <c:v>44605</c:v>
                </c:pt>
                <c:pt idx="115">
                  <c:v>44612</c:v>
                </c:pt>
                <c:pt idx="116">
                  <c:v>44619</c:v>
                </c:pt>
                <c:pt idx="117">
                  <c:v>44626</c:v>
                </c:pt>
                <c:pt idx="118">
                  <c:v>44633</c:v>
                </c:pt>
                <c:pt idx="119">
                  <c:v>44640</c:v>
                </c:pt>
                <c:pt idx="120">
                  <c:v>44647</c:v>
                </c:pt>
                <c:pt idx="121">
                  <c:v>44654</c:v>
                </c:pt>
                <c:pt idx="122">
                  <c:v>44661</c:v>
                </c:pt>
                <c:pt idx="123">
                  <c:v>44668</c:v>
                </c:pt>
                <c:pt idx="124">
                  <c:v>44675</c:v>
                </c:pt>
                <c:pt idx="125">
                  <c:v>44682</c:v>
                </c:pt>
                <c:pt idx="126">
                  <c:v>44703</c:v>
                </c:pt>
                <c:pt idx="127">
                  <c:v>44710</c:v>
                </c:pt>
                <c:pt idx="128">
                  <c:v>45116</c:v>
                </c:pt>
                <c:pt idx="129">
                  <c:v>45123</c:v>
                </c:pt>
                <c:pt idx="130">
                  <c:v>45130</c:v>
                </c:pt>
                <c:pt idx="131">
                  <c:v>45137</c:v>
                </c:pt>
                <c:pt idx="132">
                  <c:v>45144</c:v>
                </c:pt>
                <c:pt idx="133">
                  <c:v>45151</c:v>
                </c:pt>
                <c:pt idx="134">
                  <c:v>45207</c:v>
                </c:pt>
                <c:pt idx="135">
                  <c:v>45214</c:v>
                </c:pt>
                <c:pt idx="136">
                  <c:v>45333</c:v>
                </c:pt>
                <c:pt idx="137">
                  <c:v>44962</c:v>
                </c:pt>
                <c:pt idx="138">
                  <c:v>44990</c:v>
                </c:pt>
                <c:pt idx="139">
                  <c:v>45221</c:v>
                </c:pt>
                <c:pt idx="140">
                  <c:v>45235</c:v>
                </c:pt>
                <c:pt idx="141">
                  <c:v>45242</c:v>
                </c:pt>
                <c:pt idx="142">
                  <c:v>45249</c:v>
                </c:pt>
                <c:pt idx="143">
                  <c:v>45256</c:v>
                </c:pt>
                <c:pt idx="144">
                  <c:v>45270</c:v>
                </c:pt>
                <c:pt idx="145">
                  <c:v>45291</c:v>
                </c:pt>
                <c:pt idx="146">
                  <c:v>45305</c:v>
                </c:pt>
                <c:pt idx="147">
                  <c:v>45361</c:v>
                </c:pt>
                <c:pt idx="148">
                  <c:v>45326</c:v>
                </c:pt>
                <c:pt idx="149">
                  <c:v>45340</c:v>
                </c:pt>
                <c:pt idx="150">
                  <c:v>45347</c:v>
                </c:pt>
                <c:pt idx="151">
                  <c:v>45354</c:v>
                </c:pt>
                <c:pt idx="152">
                  <c:v>44717</c:v>
                </c:pt>
                <c:pt idx="153">
                  <c:v>44731</c:v>
                </c:pt>
                <c:pt idx="154">
                  <c:v>44738</c:v>
                </c:pt>
                <c:pt idx="155">
                  <c:v>44752</c:v>
                </c:pt>
                <c:pt idx="156">
                  <c:v>44794</c:v>
                </c:pt>
                <c:pt idx="157">
                  <c:v>44808</c:v>
                </c:pt>
                <c:pt idx="158">
                  <c:v>44899</c:v>
                </c:pt>
                <c:pt idx="159">
                  <c:v>44913</c:v>
                </c:pt>
                <c:pt idx="160">
                  <c:v>44948</c:v>
                </c:pt>
                <c:pt idx="161">
                  <c:v>44976</c:v>
                </c:pt>
                <c:pt idx="162">
                  <c:v>44983</c:v>
                </c:pt>
                <c:pt idx="163">
                  <c:v>45046</c:v>
                </c:pt>
                <c:pt idx="164">
                  <c:v>45053</c:v>
                </c:pt>
                <c:pt idx="165">
                  <c:v>45060</c:v>
                </c:pt>
                <c:pt idx="166">
                  <c:v>45067</c:v>
                </c:pt>
              </c:numCache>
            </c:numRef>
          </c:cat>
          <c:val>
            <c:numRef>
              <c:f>'Redfin_PolkCounty_new listings_'!$BR$2:$BR$168</c:f>
              <c:numCache>
                <c:formatCode>"$"#,##0_);[Red]\("$"#,##0\)</c:formatCode>
                <c:ptCount val="167"/>
                <c:pt idx="0">
                  <c:v>198</c:v>
                </c:pt>
                <c:pt idx="1">
                  <c:v>238</c:v>
                </c:pt>
                <c:pt idx="2">
                  <c:v>225</c:v>
                </c:pt>
                <c:pt idx="3">
                  <c:v>222</c:v>
                </c:pt>
                <c:pt idx="4">
                  <c:v>222</c:v>
                </c:pt>
                <c:pt idx="5">
                  <c:v>210</c:v>
                </c:pt>
                <c:pt idx="6">
                  <c:v>206</c:v>
                </c:pt>
                <c:pt idx="7">
                  <c:v>197</c:v>
                </c:pt>
                <c:pt idx="8">
                  <c:v>204</c:v>
                </c:pt>
                <c:pt idx="9">
                  <c:v>202</c:v>
                </c:pt>
                <c:pt idx="10">
                  <c:v>218</c:v>
                </c:pt>
                <c:pt idx="11">
                  <c:v>224</c:v>
                </c:pt>
                <c:pt idx="12">
                  <c:v>226</c:v>
                </c:pt>
                <c:pt idx="13">
                  <c:v>223</c:v>
                </c:pt>
                <c:pt idx="14">
                  <c:v>217</c:v>
                </c:pt>
                <c:pt idx="15">
                  <c:v>215</c:v>
                </c:pt>
                <c:pt idx="16">
                  <c:v>218</c:v>
                </c:pt>
                <c:pt idx="17">
                  <c:v>209</c:v>
                </c:pt>
                <c:pt idx="18">
                  <c:v>205</c:v>
                </c:pt>
                <c:pt idx="19">
                  <c:v>223</c:v>
                </c:pt>
                <c:pt idx="20">
                  <c:v>219</c:v>
                </c:pt>
                <c:pt idx="21">
                  <c:v>227</c:v>
                </c:pt>
                <c:pt idx="22">
                  <c:v>227</c:v>
                </c:pt>
                <c:pt idx="23">
                  <c:v>221</c:v>
                </c:pt>
                <c:pt idx="24">
                  <c:v>209</c:v>
                </c:pt>
                <c:pt idx="25">
                  <c:v>215</c:v>
                </c:pt>
                <c:pt idx="26">
                  <c:v>211</c:v>
                </c:pt>
                <c:pt idx="27">
                  <c:v>210</c:v>
                </c:pt>
                <c:pt idx="28">
                  <c:v>240</c:v>
                </c:pt>
                <c:pt idx="29">
                  <c:v>234</c:v>
                </c:pt>
                <c:pt idx="30">
                  <c:v>216</c:v>
                </c:pt>
                <c:pt idx="31">
                  <c:v>199</c:v>
                </c:pt>
                <c:pt idx="32">
                  <c:v>198</c:v>
                </c:pt>
                <c:pt idx="33">
                  <c:v>216</c:v>
                </c:pt>
                <c:pt idx="34">
                  <c:v>215</c:v>
                </c:pt>
                <c:pt idx="35">
                  <c:v>223</c:v>
                </c:pt>
                <c:pt idx="36">
                  <c:v>230</c:v>
                </c:pt>
                <c:pt idx="37">
                  <c:v>202</c:v>
                </c:pt>
                <c:pt idx="38">
                  <c:v>199</c:v>
                </c:pt>
                <c:pt idx="39">
                  <c:v>199</c:v>
                </c:pt>
                <c:pt idx="40">
                  <c:v>202</c:v>
                </c:pt>
                <c:pt idx="41">
                  <c:v>188</c:v>
                </c:pt>
                <c:pt idx="42">
                  <c:v>176</c:v>
                </c:pt>
                <c:pt idx="43">
                  <c:v>204</c:v>
                </c:pt>
                <c:pt idx="44">
                  <c:v>202</c:v>
                </c:pt>
                <c:pt idx="45">
                  <c:v>202</c:v>
                </c:pt>
                <c:pt idx="46">
                  <c:v>218</c:v>
                </c:pt>
                <c:pt idx="47">
                  <c:v>216</c:v>
                </c:pt>
                <c:pt idx="48">
                  <c:v>236</c:v>
                </c:pt>
                <c:pt idx="49">
                  <c:v>240</c:v>
                </c:pt>
                <c:pt idx="50">
                  <c:v>242</c:v>
                </c:pt>
                <c:pt idx="51">
                  <c:v>209</c:v>
                </c:pt>
                <c:pt idx="52">
                  <c:v>222</c:v>
                </c:pt>
                <c:pt idx="53">
                  <c:v>244</c:v>
                </c:pt>
                <c:pt idx="54">
                  <c:v>167</c:v>
                </c:pt>
                <c:pt idx="55">
                  <c:v>167</c:v>
                </c:pt>
                <c:pt idx="56">
                  <c:v>178</c:v>
                </c:pt>
                <c:pt idx="57">
                  <c:v>158</c:v>
                </c:pt>
                <c:pt idx="58">
                  <c:v>149</c:v>
                </c:pt>
                <c:pt idx="59">
                  <c:v>165</c:v>
                </c:pt>
                <c:pt idx="60">
                  <c:v>178</c:v>
                </c:pt>
                <c:pt idx="61">
                  <c:v>174</c:v>
                </c:pt>
                <c:pt idx="62">
                  <c:v>183</c:v>
                </c:pt>
                <c:pt idx="63">
                  <c:v>184</c:v>
                </c:pt>
                <c:pt idx="64">
                  <c:v>183</c:v>
                </c:pt>
                <c:pt idx="65">
                  <c:v>187</c:v>
                </c:pt>
                <c:pt idx="66">
                  <c:v>202</c:v>
                </c:pt>
                <c:pt idx="67">
                  <c:v>199</c:v>
                </c:pt>
                <c:pt idx="68">
                  <c:v>168</c:v>
                </c:pt>
                <c:pt idx="69">
                  <c:v>181</c:v>
                </c:pt>
                <c:pt idx="70">
                  <c:v>152</c:v>
                </c:pt>
                <c:pt idx="71">
                  <c:v>188</c:v>
                </c:pt>
                <c:pt idx="72">
                  <c:v>175</c:v>
                </c:pt>
                <c:pt idx="73">
                  <c:v>180</c:v>
                </c:pt>
                <c:pt idx="74">
                  <c:v>188</c:v>
                </c:pt>
                <c:pt idx="75">
                  <c:v>170</c:v>
                </c:pt>
                <c:pt idx="76">
                  <c:v>168</c:v>
                </c:pt>
                <c:pt idx="77">
                  <c:v>190</c:v>
                </c:pt>
                <c:pt idx="78">
                  <c:v>198</c:v>
                </c:pt>
                <c:pt idx="79">
                  <c:v>199</c:v>
                </c:pt>
                <c:pt idx="80">
                  <c:v>191</c:v>
                </c:pt>
                <c:pt idx="81">
                  <c:v>204</c:v>
                </c:pt>
                <c:pt idx="82">
                  <c:v>190</c:v>
                </c:pt>
                <c:pt idx="83">
                  <c:v>184</c:v>
                </c:pt>
                <c:pt idx="84">
                  <c:v>186</c:v>
                </c:pt>
                <c:pt idx="85">
                  <c:v>173</c:v>
                </c:pt>
                <c:pt idx="86">
                  <c:v>169</c:v>
                </c:pt>
                <c:pt idx="87">
                  <c:v>171</c:v>
                </c:pt>
                <c:pt idx="88">
                  <c:v>212</c:v>
                </c:pt>
                <c:pt idx="89">
                  <c:v>223</c:v>
                </c:pt>
                <c:pt idx="90">
                  <c:v>240</c:v>
                </c:pt>
                <c:pt idx="91">
                  <c:v>204</c:v>
                </c:pt>
                <c:pt idx="92">
                  <c:v>199</c:v>
                </c:pt>
                <c:pt idx="93">
                  <c:v>198</c:v>
                </c:pt>
                <c:pt idx="94">
                  <c:v>186</c:v>
                </c:pt>
                <c:pt idx="95">
                  <c:v>188</c:v>
                </c:pt>
                <c:pt idx="96">
                  <c:v>178</c:v>
                </c:pt>
                <c:pt idx="97">
                  <c:v>187</c:v>
                </c:pt>
                <c:pt idx="98">
                  <c:v>181</c:v>
                </c:pt>
                <c:pt idx="99">
                  <c:v>188</c:v>
                </c:pt>
                <c:pt idx="100">
                  <c:v>196</c:v>
                </c:pt>
                <c:pt idx="101">
                  <c:v>209</c:v>
                </c:pt>
                <c:pt idx="102">
                  <c:v>210</c:v>
                </c:pt>
                <c:pt idx="103">
                  <c:v>214</c:v>
                </c:pt>
                <c:pt idx="104">
                  <c:v>200</c:v>
                </c:pt>
                <c:pt idx="105">
                  <c:v>217</c:v>
                </c:pt>
                <c:pt idx="106">
                  <c:v>210</c:v>
                </c:pt>
                <c:pt idx="107">
                  <c:v>206</c:v>
                </c:pt>
                <c:pt idx="108">
                  <c:v>206</c:v>
                </c:pt>
                <c:pt idx="109">
                  <c:v>193</c:v>
                </c:pt>
                <c:pt idx="110">
                  <c:v>203</c:v>
                </c:pt>
                <c:pt idx="111">
                  <c:v>199</c:v>
                </c:pt>
                <c:pt idx="112">
                  <c:v>191</c:v>
                </c:pt>
                <c:pt idx="113">
                  <c:v>172</c:v>
                </c:pt>
                <c:pt idx="114">
                  <c:v>180</c:v>
                </c:pt>
                <c:pt idx="115">
                  <c:v>220</c:v>
                </c:pt>
                <c:pt idx="116">
                  <c:v>225</c:v>
                </c:pt>
                <c:pt idx="117">
                  <c:v>225</c:v>
                </c:pt>
                <c:pt idx="118">
                  <c:v>222</c:v>
                </c:pt>
                <c:pt idx="119">
                  <c:v>194</c:v>
                </c:pt>
                <c:pt idx="120">
                  <c:v>201</c:v>
                </c:pt>
                <c:pt idx="121">
                  <c:v>199</c:v>
                </c:pt>
                <c:pt idx="122">
                  <c:v>202</c:v>
                </c:pt>
                <c:pt idx="123">
                  <c:v>201</c:v>
                </c:pt>
                <c:pt idx="124">
                  <c:v>209</c:v>
                </c:pt>
                <c:pt idx="125">
                  <c:v>222</c:v>
                </c:pt>
                <c:pt idx="126">
                  <c:v>226</c:v>
                </c:pt>
                <c:pt idx="127">
                  <c:v>221</c:v>
                </c:pt>
                <c:pt idx="128">
                  <c:v>221</c:v>
                </c:pt>
                <c:pt idx="129">
                  <c:v>236</c:v>
                </c:pt>
                <c:pt idx="130">
                  <c:v>283</c:v>
                </c:pt>
                <c:pt idx="131">
                  <c:v>291</c:v>
                </c:pt>
                <c:pt idx="132">
                  <c:v>263</c:v>
                </c:pt>
                <c:pt idx="133">
                  <c:v>237</c:v>
                </c:pt>
                <c:pt idx="134">
                  <c:v>229</c:v>
                </c:pt>
                <c:pt idx="135">
                  <c:v>235</c:v>
                </c:pt>
                <c:pt idx="136">
                  <c:v>245</c:v>
                </c:pt>
                <c:pt idx="137">
                  <c:v>213</c:v>
                </c:pt>
                <c:pt idx="138">
                  <c:v>197</c:v>
                </c:pt>
                <c:pt idx="139">
                  <c:v>230</c:v>
                </c:pt>
                <c:pt idx="140">
                  <c:v>229</c:v>
                </c:pt>
                <c:pt idx="141">
                  <c:v>251</c:v>
                </c:pt>
                <c:pt idx="142">
                  <c:v>259</c:v>
                </c:pt>
                <c:pt idx="143">
                  <c:v>251</c:v>
                </c:pt>
                <c:pt idx="144">
                  <c:v>241</c:v>
                </c:pt>
                <c:pt idx="145">
                  <c:v>222</c:v>
                </c:pt>
                <c:pt idx="146">
                  <c:v>210</c:v>
                </c:pt>
                <c:pt idx="147">
                  <c:v>247</c:v>
                </c:pt>
                <c:pt idx="148">
                  <c:v>202</c:v>
                </c:pt>
                <c:pt idx="149">
                  <c:v>269</c:v>
                </c:pt>
                <c:pt idx="150">
                  <c:v>268</c:v>
                </c:pt>
                <c:pt idx="151">
                  <c:v>292</c:v>
                </c:pt>
                <c:pt idx="152">
                  <c:v>213</c:v>
                </c:pt>
                <c:pt idx="153">
                  <c:v>189</c:v>
                </c:pt>
                <c:pt idx="154">
                  <c:v>200</c:v>
                </c:pt>
                <c:pt idx="155">
                  <c:v>222</c:v>
                </c:pt>
                <c:pt idx="156">
                  <c:v>210</c:v>
                </c:pt>
                <c:pt idx="157">
                  <c:v>204</c:v>
                </c:pt>
                <c:pt idx="158">
                  <c:v>189</c:v>
                </c:pt>
                <c:pt idx="159">
                  <c:v>177</c:v>
                </c:pt>
                <c:pt idx="160">
                  <c:v>206</c:v>
                </c:pt>
                <c:pt idx="161">
                  <c:v>205</c:v>
                </c:pt>
                <c:pt idx="162">
                  <c:v>204</c:v>
                </c:pt>
                <c:pt idx="163">
                  <c:v>210</c:v>
                </c:pt>
                <c:pt idx="164">
                  <c:v>212</c:v>
                </c:pt>
                <c:pt idx="165">
                  <c:v>219</c:v>
                </c:pt>
                <c:pt idx="166">
                  <c:v>232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10-434E-86AB-7D11FB8D44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4177311"/>
        <c:axId val="1574411071"/>
      </c:lineChart>
      <c:dateAx>
        <c:axId val="1574177311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4411071"/>
        <c:crosses val="autoZero"/>
        <c:auto val="1"/>
        <c:lblOffset val="100"/>
        <c:baseTimeUnit val="days"/>
      </c:dateAx>
      <c:valAx>
        <c:axId val="1574411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4177311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'Redfin_PolkCounty_new listings_'!$EA$1</c:f>
              <c:strCache>
                <c:ptCount val="1"/>
                <c:pt idx="0">
                  <c:v>Total Homes Sold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34-463A-A4A9-EA5BC2B08961}"/>
                </c:ext>
              </c:extLst>
            </c:dLbl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34-463A-A4A9-EA5BC2B08961}"/>
                </c:ext>
              </c:extLst>
            </c:dLbl>
            <c:dLbl>
              <c:idx val="3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B34-463A-A4A9-EA5BC2B08961}"/>
                </c:ext>
              </c:extLst>
            </c:dLbl>
            <c:dLbl>
              <c:idx val="5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B34-463A-A4A9-EA5BC2B08961}"/>
                </c:ext>
              </c:extLst>
            </c:dLbl>
            <c:dLbl>
              <c:idx val="8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B34-463A-A4A9-EA5BC2B08961}"/>
                </c:ext>
              </c:extLst>
            </c:dLbl>
            <c:dLbl>
              <c:idx val="10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B34-463A-A4A9-EA5BC2B08961}"/>
                </c:ext>
              </c:extLst>
            </c:dLbl>
            <c:dLbl>
              <c:idx val="11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B34-463A-A4A9-EA5BC2B08961}"/>
                </c:ext>
              </c:extLst>
            </c:dLbl>
            <c:dLbl>
              <c:idx val="15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34-463A-A4A9-EA5BC2B08961}"/>
                </c:ext>
              </c:extLst>
            </c:dLbl>
            <c:dLbl>
              <c:idx val="16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34-463A-A4A9-EA5BC2B089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'Redfin_PolkCounty_new listings_'!$G$2:$G$168</c:f>
              <c:numCache>
                <c:formatCode>m/d/yyyy</c:formatCode>
                <c:ptCount val="167"/>
                <c:pt idx="0">
                  <c:v>44724</c:v>
                </c:pt>
                <c:pt idx="1">
                  <c:v>44773</c:v>
                </c:pt>
                <c:pt idx="2">
                  <c:v>44780</c:v>
                </c:pt>
                <c:pt idx="3">
                  <c:v>44850</c:v>
                </c:pt>
                <c:pt idx="4">
                  <c:v>44857</c:v>
                </c:pt>
                <c:pt idx="5">
                  <c:v>44941</c:v>
                </c:pt>
                <c:pt idx="6">
                  <c:v>44955</c:v>
                </c:pt>
                <c:pt idx="7">
                  <c:v>44969</c:v>
                </c:pt>
                <c:pt idx="8">
                  <c:v>44997</c:v>
                </c:pt>
                <c:pt idx="9">
                  <c:v>45004</c:v>
                </c:pt>
                <c:pt idx="10">
                  <c:v>45011</c:v>
                </c:pt>
                <c:pt idx="11">
                  <c:v>45018</c:v>
                </c:pt>
                <c:pt idx="12">
                  <c:v>45025</c:v>
                </c:pt>
                <c:pt idx="13">
                  <c:v>45032</c:v>
                </c:pt>
                <c:pt idx="14">
                  <c:v>45039</c:v>
                </c:pt>
                <c:pt idx="15">
                  <c:v>45074</c:v>
                </c:pt>
                <c:pt idx="16">
                  <c:v>45081</c:v>
                </c:pt>
                <c:pt idx="17">
                  <c:v>45088</c:v>
                </c:pt>
                <c:pt idx="18">
                  <c:v>45095</c:v>
                </c:pt>
                <c:pt idx="19">
                  <c:v>45165</c:v>
                </c:pt>
                <c:pt idx="20">
                  <c:v>45200</c:v>
                </c:pt>
                <c:pt idx="21">
                  <c:v>45228</c:v>
                </c:pt>
                <c:pt idx="22">
                  <c:v>45277</c:v>
                </c:pt>
                <c:pt idx="23">
                  <c:v>45284</c:v>
                </c:pt>
                <c:pt idx="24">
                  <c:v>45298</c:v>
                </c:pt>
                <c:pt idx="25">
                  <c:v>45312</c:v>
                </c:pt>
                <c:pt idx="26">
                  <c:v>45319</c:v>
                </c:pt>
                <c:pt idx="27">
                  <c:v>44745</c:v>
                </c:pt>
                <c:pt idx="28">
                  <c:v>44759</c:v>
                </c:pt>
                <c:pt idx="29">
                  <c:v>44766</c:v>
                </c:pt>
                <c:pt idx="30">
                  <c:v>44787</c:v>
                </c:pt>
                <c:pt idx="31">
                  <c:v>44801</c:v>
                </c:pt>
                <c:pt idx="32">
                  <c:v>44815</c:v>
                </c:pt>
                <c:pt idx="33">
                  <c:v>44822</c:v>
                </c:pt>
                <c:pt idx="34">
                  <c:v>44829</c:v>
                </c:pt>
                <c:pt idx="35">
                  <c:v>44836</c:v>
                </c:pt>
                <c:pt idx="36">
                  <c:v>44843</c:v>
                </c:pt>
                <c:pt idx="37">
                  <c:v>44864</c:v>
                </c:pt>
                <c:pt idx="38">
                  <c:v>44871</c:v>
                </c:pt>
                <c:pt idx="39">
                  <c:v>44878</c:v>
                </c:pt>
                <c:pt idx="40">
                  <c:v>44885</c:v>
                </c:pt>
                <c:pt idx="41">
                  <c:v>44892</c:v>
                </c:pt>
                <c:pt idx="42">
                  <c:v>44906</c:v>
                </c:pt>
                <c:pt idx="43">
                  <c:v>44920</c:v>
                </c:pt>
                <c:pt idx="44">
                  <c:v>44927</c:v>
                </c:pt>
                <c:pt idx="45">
                  <c:v>44934</c:v>
                </c:pt>
                <c:pt idx="46">
                  <c:v>45102</c:v>
                </c:pt>
                <c:pt idx="47">
                  <c:v>45109</c:v>
                </c:pt>
                <c:pt idx="48">
                  <c:v>45158</c:v>
                </c:pt>
                <c:pt idx="49">
                  <c:v>45172</c:v>
                </c:pt>
                <c:pt idx="50">
                  <c:v>45179</c:v>
                </c:pt>
                <c:pt idx="51">
                  <c:v>45186</c:v>
                </c:pt>
                <c:pt idx="52">
                  <c:v>45193</c:v>
                </c:pt>
                <c:pt idx="53">
                  <c:v>45263</c:v>
                </c:pt>
                <c:pt idx="54">
                  <c:v>44213</c:v>
                </c:pt>
                <c:pt idx="55">
                  <c:v>44220</c:v>
                </c:pt>
                <c:pt idx="56">
                  <c:v>44227</c:v>
                </c:pt>
                <c:pt idx="57">
                  <c:v>44234</c:v>
                </c:pt>
                <c:pt idx="58">
                  <c:v>44248</c:v>
                </c:pt>
                <c:pt idx="59">
                  <c:v>44255</c:v>
                </c:pt>
                <c:pt idx="60">
                  <c:v>44297</c:v>
                </c:pt>
                <c:pt idx="61">
                  <c:v>44304</c:v>
                </c:pt>
                <c:pt idx="62">
                  <c:v>44311</c:v>
                </c:pt>
                <c:pt idx="63">
                  <c:v>44318</c:v>
                </c:pt>
                <c:pt idx="64">
                  <c:v>44325</c:v>
                </c:pt>
                <c:pt idx="65">
                  <c:v>44332</c:v>
                </c:pt>
                <c:pt idx="66">
                  <c:v>44353</c:v>
                </c:pt>
                <c:pt idx="67">
                  <c:v>44360</c:v>
                </c:pt>
                <c:pt idx="68">
                  <c:v>44199</c:v>
                </c:pt>
                <c:pt idx="69">
                  <c:v>44206</c:v>
                </c:pt>
                <c:pt idx="70">
                  <c:v>44241</c:v>
                </c:pt>
                <c:pt idx="71">
                  <c:v>44591</c:v>
                </c:pt>
                <c:pt idx="72">
                  <c:v>44262</c:v>
                </c:pt>
                <c:pt idx="73">
                  <c:v>44269</c:v>
                </c:pt>
                <c:pt idx="74">
                  <c:v>44276</c:v>
                </c:pt>
                <c:pt idx="75">
                  <c:v>44283</c:v>
                </c:pt>
                <c:pt idx="76">
                  <c:v>44290</c:v>
                </c:pt>
                <c:pt idx="77">
                  <c:v>44339</c:v>
                </c:pt>
                <c:pt idx="78">
                  <c:v>44346</c:v>
                </c:pt>
                <c:pt idx="79">
                  <c:v>44367</c:v>
                </c:pt>
                <c:pt idx="80">
                  <c:v>44374</c:v>
                </c:pt>
                <c:pt idx="81">
                  <c:v>44381</c:v>
                </c:pt>
                <c:pt idx="82">
                  <c:v>44423</c:v>
                </c:pt>
                <c:pt idx="83">
                  <c:v>44430</c:v>
                </c:pt>
                <c:pt idx="84">
                  <c:v>44437</c:v>
                </c:pt>
                <c:pt idx="85">
                  <c:v>44444</c:v>
                </c:pt>
                <c:pt idx="86">
                  <c:v>44451</c:v>
                </c:pt>
                <c:pt idx="87">
                  <c:v>44465</c:v>
                </c:pt>
                <c:pt idx="88">
                  <c:v>44514</c:v>
                </c:pt>
                <c:pt idx="89">
                  <c:v>44689</c:v>
                </c:pt>
                <c:pt idx="90">
                  <c:v>44696</c:v>
                </c:pt>
                <c:pt idx="91">
                  <c:v>44388</c:v>
                </c:pt>
                <c:pt idx="92">
                  <c:v>44395</c:v>
                </c:pt>
                <c:pt idx="93">
                  <c:v>44402</c:v>
                </c:pt>
                <c:pt idx="94">
                  <c:v>44409</c:v>
                </c:pt>
                <c:pt idx="95">
                  <c:v>44416</c:v>
                </c:pt>
                <c:pt idx="96">
                  <c:v>44458</c:v>
                </c:pt>
                <c:pt idx="97">
                  <c:v>44472</c:v>
                </c:pt>
                <c:pt idx="98">
                  <c:v>44479</c:v>
                </c:pt>
                <c:pt idx="99">
                  <c:v>44486</c:v>
                </c:pt>
                <c:pt idx="100">
                  <c:v>44493</c:v>
                </c:pt>
                <c:pt idx="101">
                  <c:v>44500</c:v>
                </c:pt>
                <c:pt idx="102">
                  <c:v>44507</c:v>
                </c:pt>
                <c:pt idx="103">
                  <c:v>44521</c:v>
                </c:pt>
                <c:pt idx="104">
                  <c:v>44528</c:v>
                </c:pt>
                <c:pt idx="105">
                  <c:v>44535</c:v>
                </c:pt>
                <c:pt idx="106">
                  <c:v>44542</c:v>
                </c:pt>
                <c:pt idx="107">
                  <c:v>44549</c:v>
                </c:pt>
                <c:pt idx="108">
                  <c:v>44556</c:v>
                </c:pt>
                <c:pt idx="109">
                  <c:v>44563</c:v>
                </c:pt>
                <c:pt idx="110">
                  <c:v>44570</c:v>
                </c:pt>
                <c:pt idx="111">
                  <c:v>44577</c:v>
                </c:pt>
                <c:pt idx="112">
                  <c:v>44584</c:v>
                </c:pt>
                <c:pt idx="113">
                  <c:v>44598</c:v>
                </c:pt>
                <c:pt idx="114">
                  <c:v>44605</c:v>
                </c:pt>
                <c:pt idx="115">
                  <c:v>44612</c:v>
                </c:pt>
                <c:pt idx="116">
                  <c:v>44619</c:v>
                </c:pt>
                <c:pt idx="117">
                  <c:v>44626</c:v>
                </c:pt>
                <c:pt idx="118">
                  <c:v>44633</c:v>
                </c:pt>
                <c:pt idx="119">
                  <c:v>44640</c:v>
                </c:pt>
                <c:pt idx="120">
                  <c:v>44647</c:v>
                </c:pt>
                <c:pt idx="121">
                  <c:v>44654</c:v>
                </c:pt>
                <c:pt idx="122">
                  <c:v>44661</c:v>
                </c:pt>
                <c:pt idx="123">
                  <c:v>44668</c:v>
                </c:pt>
                <c:pt idx="124">
                  <c:v>44675</c:v>
                </c:pt>
                <c:pt idx="125">
                  <c:v>44682</c:v>
                </c:pt>
                <c:pt idx="126">
                  <c:v>44703</c:v>
                </c:pt>
                <c:pt idx="127">
                  <c:v>44710</c:v>
                </c:pt>
                <c:pt idx="128">
                  <c:v>45116</c:v>
                </c:pt>
                <c:pt idx="129">
                  <c:v>45123</c:v>
                </c:pt>
                <c:pt idx="130">
                  <c:v>45130</c:v>
                </c:pt>
                <c:pt idx="131">
                  <c:v>45137</c:v>
                </c:pt>
                <c:pt idx="132">
                  <c:v>45144</c:v>
                </c:pt>
                <c:pt idx="133">
                  <c:v>45151</c:v>
                </c:pt>
                <c:pt idx="134">
                  <c:v>45207</c:v>
                </c:pt>
                <c:pt idx="135">
                  <c:v>45214</c:v>
                </c:pt>
                <c:pt idx="136">
                  <c:v>45333</c:v>
                </c:pt>
                <c:pt idx="137">
                  <c:v>44962</c:v>
                </c:pt>
                <c:pt idx="138">
                  <c:v>44990</c:v>
                </c:pt>
                <c:pt idx="139">
                  <c:v>45221</c:v>
                </c:pt>
                <c:pt idx="140">
                  <c:v>45235</c:v>
                </c:pt>
                <c:pt idx="141">
                  <c:v>45242</c:v>
                </c:pt>
                <c:pt idx="142">
                  <c:v>45249</c:v>
                </c:pt>
                <c:pt idx="143">
                  <c:v>45256</c:v>
                </c:pt>
                <c:pt idx="144">
                  <c:v>45270</c:v>
                </c:pt>
                <c:pt idx="145">
                  <c:v>45291</c:v>
                </c:pt>
                <c:pt idx="146">
                  <c:v>45305</c:v>
                </c:pt>
                <c:pt idx="147">
                  <c:v>45361</c:v>
                </c:pt>
                <c:pt idx="148">
                  <c:v>45326</c:v>
                </c:pt>
                <c:pt idx="149">
                  <c:v>45340</c:v>
                </c:pt>
                <c:pt idx="150">
                  <c:v>45347</c:v>
                </c:pt>
                <c:pt idx="151">
                  <c:v>45354</c:v>
                </c:pt>
                <c:pt idx="152">
                  <c:v>44717</c:v>
                </c:pt>
                <c:pt idx="153">
                  <c:v>44731</c:v>
                </c:pt>
                <c:pt idx="154">
                  <c:v>44738</c:v>
                </c:pt>
                <c:pt idx="155">
                  <c:v>44752</c:v>
                </c:pt>
                <c:pt idx="156">
                  <c:v>44794</c:v>
                </c:pt>
                <c:pt idx="157">
                  <c:v>44808</c:v>
                </c:pt>
                <c:pt idx="158">
                  <c:v>44899</c:v>
                </c:pt>
                <c:pt idx="159">
                  <c:v>44913</c:v>
                </c:pt>
                <c:pt idx="160">
                  <c:v>44948</c:v>
                </c:pt>
                <c:pt idx="161">
                  <c:v>44976</c:v>
                </c:pt>
                <c:pt idx="162">
                  <c:v>44983</c:v>
                </c:pt>
                <c:pt idx="163">
                  <c:v>45046</c:v>
                </c:pt>
                <c:pt idx="164">
                  <c:v>45053</c:v>
                </c:pt>
                <c:pt idx="165">
                  <c:v>45060</c:v>
                </c:pt>
                <c:pt idx="166">
                  <c:v>45067</c:v>
                </c:pt>
              </c:numCache>
            </c:numRef>
          </c:cat>
          <c:val>
            <c:numRef>
              <c:f>'Redfin_PolkCounty_new listings_'!$EA$2:$EA$168</c:f>
              <c:numCache>
                <c:formatCode>General</c:formatCode>
                <c:ptCount val="167"/>
                <c:pt idx="0">
                  <c:v>36</c:v>
                </c:pt>
                <c:pt idx="1">
                  <c:v>36</c:v>
                </c:pt>
                <c:pt idx="2">
                  <c:v>38</c:v>
                </c:pt>
                <c:pt idx="3">
                  <c:v>26</c:v>
                </c:pt>
                <c:pt idx="4">
                  <c:v>31</c:v>
                </c:pt>
                <c:pt idx="5">
                  <c:v>25</c:v>
                </c:pt>
                <c:pt idx="6">
                  <c:v>14</c:v>
                </c:pt>
                <c:pt idx="7">
                  <c:v>15</c:v>
                </c:pt>
                <c:pt idx="8">
                  <c:v>21</c:v>
                </c:pt>
                <c:pt idx="9">
                  <c:v>17</c:v>
                </c:pt>
                <c:pt idx="10">
                  <c:v>22</c:v>
                </c:pt>
                <c:pt idx="11">
                  <c:v>32</c:v>
                </c:pt>
                <c:pt idx="12">
                  <c:v>31</c:v>
                </c:pt>
                <c:pt idx="13">
                  <c:v>35</c:v>
                </c:pt>
                <c:pt idx="14">
                  <c:v>29</c:v>
                </c:pt>
                <c:pt idx="15">
                  <c:v>25</c:v>
                </c:pt>
                <c:pt idx="16">
                  <c:v>13</c:v>
                </c:pt>
                <c:pt idx="17">
                  <c:v>11</c:v>
                </c:pt>
                <c:pt idx="18">
                  <c:v>16</c:v>
                </c:pt>
                <c:pt idx="19">
                  <c:v>22</c:v>
                </c:pt>
                <c:pt idx="20">
                  <c:v>18</c:v>
                </c:pt>
                <c:pt idx="21">
                  <c:v>21</c:v>
                </c:pt>
                <c:pt idx="22">
                  <c:v>28</c:v>
                </c:pt>
                <c:pt idx="23">
                  <c:v>27</c:v>
                </c:pt>
                <c:pt idx="24">
                  <c:v>17</c:v>
                </c:pt>
                <c:pt idx="25">
                  <c:v>16</c:v>
                </c:pt>
                <c:pt idx="26">
                  <c:v>17</c:v>
                </c:pt>
                <c:pt idx="27">
                  <c:v>34</c:v>
                </c:pt>
                <c:pt idx="28">
                  <c:v>30</c:v>
                </c:pt>
                <c:pt idx="29">
                  <c:v>36</c:v>
                </c:pt>
                <c:pt idx="30">
                  <c:v>36</c:v>
                </c:pt>
                <c:pt idx="31">
                  <c:v>25</c:v>
                </c:pt>
                <c:pt idx="32">
                  <c:v>23</c:v>
                </c:pt>
                <c:pt idx="33">
                  <c:v>22</c:v>
                </c:pt>
                <c:pt idx="34">
                  <c:v>24</c:v>
                </c:pt>
                <c:pt idx="35">
                  <c:v>26</c:v>
                </c:pt>
                <c:pt idx="36">
                  <c:v>27</c:v>
                </c:pt>
                <c:pt idx="37">
                  <c:v>28</c:v>
                </c:pt>
                <c:pt idx="38">
                  <c:v>29</c:v>
                </c:pt>
                <c:pt idx="39">
                  <c:v>26</c:v>
                </c:pt>
                <c:pt idx="40">
                  <c:v>19</c:v>
                </c:pt>
                <c:pt idx="41">
                  <c:v>16</c:v>
                </c:pt>
                <c:pt idx="42">
                  <c:v>11</c:v>
                </c:pt>
                <c:pt idx="43">
                  <c:v>24</c:v>
                </c:pt>
                <c:pt idx="44">
                  <c:v>30</c:v>
                </c:pt>
                <c:pt idx="45">
                  <c:v>29</c:v>
                </c:pt>
                <c:pt idx="46">
                  <c:v>18</c:v>
                </c:pt>
                <c:pt idx="47">
                  <c:v>25</c:v>
                </c:pt>
                <c:pt idx="48">
                  <c:v>24</c:v>
                </c:pt>
                <c:pt idx="49">
                  <c:v>29</c:v>
                </c:pt>
                <c:pt idx="50">
                  <c:v>20</c:v>
                </c:pt>
                <c:pt idx="51">
                  <c:v>22</c:v>
                </c:pt>
                <c:pt idx="52">
                  <c:v>22</c:v>
                </c:pt>
                <c:pt idx="53">
                  <c:v>32</c:v>
                </c:pt>
                <c:pt idx="54">
                  <c:v>23</c:v>
                </c:pt>
                <c:pt idx="55">
                  <c:v>25</c:v>
                </c:pt>
                <c:pt idx="56">
                  <c:v>21</c:v>
                </c:pt>
                <c:pt idx="57">
                  <c:v>27</c:v>
                </c:pt>
                <c:pt idx="58">
                  <c:v>23</c:v>
                </c:pt>
                <c:pt idx="59">
                  <c:v>22</c:v>
                </c:pt>
                <c:pt idx="60">
                  <c:v>27</c:v>
                </c:pt>
                <c:pt idx="61">
                  <c:v>31</c:v>
                </c:pt>
                <c:pt idx="62">
                  <c:v>40</c:v>
                </c:pt>
                <c:pt idx="63">
                  <c:v>44</c:v>
                </c:pt>
                <c:pt idx="64">
                  <c:v>50</c:v>
                </c:pt>
                <c:pt idx="65">
                  <c:v>46</c:v>
                </c:pt>
                <c:pt idx="66">
                  <c:v>41</c:v>
                </c:pt>
                <c:pt idx="67">
                  <c:v>39</c:v>
                </c:pt>
                <c:pt idx="68">
                  <c:v>29</c:v>
                </c:pt>
                <c:pt idx="69">
                  <c:v>20</c:v>
                </c:pt>
                <c:pt idx="70">
                  <c:v>24</c:v>
                </c:pt>
                <c:pt idx="71">
                  <c:v>22</c:v>
                </c:pt>
                <c:pt idx="72">
                  <c:v>18</c:v>
                </c:pt>
                <c:pt idx="73">
                  <c:v>23</c:v>
                </c:pt>
                <c:pt idx="74">
                  <c:v>25</c:v>
                </c:pt>
                <c:pt idx="75">
                  <c:v>28</c:v>
                </c:pt>
                <c:pt idx="76">
                  <c:v>32</c:v>
                </c:pt>
                <c:pt idx="77">
                  <c:v>40</c:v>
                </c:pt>
                <c:pt idx="78">
                  <c:v>40</c:v>
                </c:pt>
                <c:pt idx="79">
                  <c:v>41</c:v>
                </c:pt>
                <c:pt idx="80">
                  <c:v>39</c:v>
                </c:pt>
                <c:pt idx="81">
                  <c:v>37</c:v>
                </c:pt>
                <c:pt idx="82">
                  <c:v>30</c:v>
                </c:pt>
                <c:pt idx="83">
                  <c:v>27</c:v>
                </c:pt>
                <c:pt idx="84">
                  <c:v>30</c:v>
                </c:pt>
                <c:pt idx="85">
                  <c:v>35</c:v>
                </c:pt>
                <c:pt idx="86">
                  <c:v>36</c:v>
                </c:pt>
                <c:pt idx="87">
                  <c:v>42</c:v>
                </c:pt>
                <c:pt idx="88">
                  <c:v>27</c:v>
                </c:pt>
                <c:pt idx="89">
                  <c:v>26</c:v>
                </c:pt>
                <c:pt idx="90">
                  <c:v>25</c:v>
                </c:pt>
                <c:pt idx="91">
                  <c:v>39</c:v>
                </c:pt>
                <c:pt idx="92">
                  <c:v>33</c:v>
                </c:pt>
                <c:pt idx="93">
                  <c:v>34</c:v>
                </c:pt>
                <c:pt idx="94">
                  <c:v>33</c:v>
                </c:pt>
                <c:pt idx="95">
                  <c:v>28</c:v>
                </c:pt>
                <c:pt idx="96">
                  <c:v>48</c:v>
                </c:pt>
                <c:pt idx="97">
                  <c:v>48</c:v>
                </c:pt>
                <c:pt idx="98">
                  <c:v>46</c:v>
                </c:pt>
                <c:pt idx="99">
                  <c:v>36</c:v>
                </c:pt>
                <c:pt idx="100">
                  <c:v>39</c:v>
                </c:pt>
                <c:pt idx="101">
                  <c:v>35</c:v>
                </c:pt>
                <c:pt idx="102">
                  <c:v>32</c:v>
                </c:pt>
                <c:pt idx="103">
                  <c:v>32</c:v>
                </c:pt>
                <c:pt idx="104">
                  <c:v>29</c:v>
                </c:pt>
                <c:pt idx="105">
                  <c:v>37</c:v>
                </c:pt>
                <c:pt idx="106">
                  <c:v>42</c:v>
                </c:pt>
                <c:pt idx="107">
                  <c:v>44</c:v>
                </c:pt>
                <c:pt idx="108">
                  <c:v>44</c:v>
                </c:pt>
                <c:pt idx="109">
                  <c:v>35</c:v>
                </c:pt>
                <c:pt idx="110">
                  <c:v>30</c:v>
                </c:pt>
                <c:pt idx="111">
                  <c:v>25</c:v>
                </c:pt>
                <c:pt idx="112">
                  <c:v>20</c:v>
                </c:pt>
                <c:pt idx="113">
                  <c:v>20</c:v>
                </c:pt>
                <c:pt idx="114">
                  <c:v>16</c:v>
                </c:pt>
                <c:pt idx="115">
                  <c:v>20</c:v>
                </c:pt>
                <c:pt idx="116">
                  <c:v>19</c:v>
                </c:pt>
                <c:pt idx="117">
                  <c:v>23</c:v>
                </c:pt>
                <c:pt idx="118">
                  <c:v>24</c:v>
                </c:pt>
                <c:pt idx="119">
                  <c:v>28</c:v>
                </c:pt>
                <c:pt idx="120">
                  <c:v>29</c:v>
                </c:pt>
                <c:pt idx="121">
                  <c:v>36</c:v>
                </c:pt>
                <c:pt idx="122">
                  <c:v>34</c:v>
                </c:pt>
                <c:pt idx="123">
                  <c:v>30</c:v>
                </c:pt>
                <c:pt idx="124">
                  <c:v>30</c:v>
                </c:pt>
                <c:pt idx="125">
                  <c:v>23</c:v>
                </c:pt>
                <c:pt idx="126">
                  <c:v>30</c:v>
                </c:pt>
                <c:pt idx="127">
                  <c:v>31</c:v>
                </c:pt>
                <c:pt idx="128">
                  <c:v>22</c:v>
                </c:pt>
                <c:pt idx="129">
                  <c:v>16</c:v>
                </c:pt>
                <c:pt idx="130">
                  <c:v>20</c:v>
                </c:pt>
                <c:pt idx="131">
                  <c:v>20</c:v>
                </c:pt>
                <c:pt idx="132">
                  <c:v>21</c:v>
                </c:pt>
                <c:pt idx="133">
                  <c:v>28</c:v>
                </c:pt>
                <c:pt idx="134">
                  <c:v>23</c:v>
                </c:pt>
                <c:pt idx="135">
                  <c:v>24</c:v>
                </c:pt>
                <c:pt idx="136">
                  <c:v>19</c:v>
                </c:pt>
                <c:pt idx="137">
                  <c:v>13</c:v>
                </c:pt>
                <c:pt idx="138">
                  <c:v>21</c:v>
                </c:pt>
                <c:pt idx="139">
                  <c:v>21</c:v>
                </c:pt>
                <c:pt idx="140">
                  <c:v>20</c:v>
                </c:pt>
                <c:pt idx="141">
                  <c:v>18</c:v>
                </c:pt>
                <c:pt idx="142">
                  <c:v>22</c:v>
                </c:pt>
                <c:pt idx="143">
                  <c:v>27</c:v>
                </c:pt>
                <c:pt idx="144">
                  <c:v>31</c:v>
                </c:pt>
                <c:pt idx="145">
                  <c:v>21</c:v>
                </c:pt>
                <c:pt idx="146">
                  <c:v>18</c:v>
                </c:pt>
                <c:pt idx="147">
                  <c:v>22</c:v>
                </c:pt>
                <c:pt idx="148">
                  <c:v>21</c:v>
                </c:pt>
                <c:pt idx="149">
                  <c:v>18</c:v>
                </c:pt>
                <c:pt idx="150">
                  <c:v>20</c:v>
                </c:pt>
                <c:pt idx="151">
                  <c:v>19</c:v>
                </c:pt>
                <c:pt idx="152">
                  <c:v>33</c:v>
                </c:pt>
                <c:pt idx="153">
                  <c:v>35</c:v>
                </c:pt>
                <c:pt idx="154">
                  <c:v>33</c:v>
                </c:pt>
                <c:pt idx="155">
                  <c:v>32</c:v>
                </c:pt>
                <c:pt idx="156">
                  <c:v>32</c:v>
                </c:pt>
                <c:pt idx="157">
                  <c:v>24</c:v>
                </c:pt>
                <c:pt idx="158">
                  <c:v>10</c:v>
                </c:pt>
                <c:pt idx="159">
                  <c:v>15</c:v>
                </c:pt>
                <c:pt idx="160">
                  <c:v>18</c:v>
                </c:pt>
                <c:pt idx="161">
                  <c:v>16</c:v>
                </c:pt>
                <c:pt idx="162">
                  <c:v>18</c:v>
                </c:pt>
                <c:pt idx="163">
                  <c:v>20</c:v>
                </c:pt>
                <c:pt idx="164">
                  <c:v>28</c:v>
                </c:pt>
                <c:pt idx="165">
                  <c:v>27</c:v>
                </c:pt>
                <c:pt idx="166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34-463A-A4A9-EA5BC2B089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24082623"/>
        <c:axId val="1824083583"/>
      </c:lineChart>
      <c:dateAx>
        <c:axId val="1824082623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4083583"/>
        <c:crosses val="autoZero"/>
        <c:auto val="1"/>
        <c:lblOffset val="100"/>
        <c:baseTimeUnit val="days"/>
      </c:dateAx>
      <c:valAx>
        <c:axId val="1824083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4082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Ethnicity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'Polk County Data'!$D$200</c:f>
              <c:strCache>
                <c:ptCount val="1"/>
                <c:pt idx="0">
                  <c:v>Percent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3B-463C-941C-80895F9C5A19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3B-463C-941C-80895F9C5A19}"/>
              </c:ext>
            </c:extLst>
          </c:dPt>
          <c:dLbls>
            <c:dLbl>
              <c:idx val="0"/>
              <c:layout>
                <c:manualLayout>
                  <c:x val="5.5514435695538059E-2"/>
                  <c:y val="-1.86136329620827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3B-463C-941C-80895F9C5A19}"/>
                </c:ext>
              </c:extLst>
            </c:dLbl>
            <c:dLbl>
              <c:idx val="1"/>
              <c:layout>
                <c:manualLayout>
                  <c:x val="6.7983377077864247E-3"/>
                  <c:y val="-2.1178957334302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3B-463C-941C-80895F9C5A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'Polk County Data'!$B$201:$B$202</c:f>
              <c:strCache>
                <c:ptCount val="2"/>
                <c:pt idx="0">
                  <c:v>Not Hispanic or Latino</c:v>
                </c:pt>
                <c:pt idx="1">
                  <c:v>Hispanic or Latino (of any race)</c:v>
                </c:pt>
              </c:strCache>
            </c:strRef>
          </c:cat>
          <c:val>
            <c:numRef>
              <c:f>'Polk County Data'!$D$201:$D$202</c:f>
              <c:numCache>
                <c:formatCode>0.00%</c:formatCode>
                <c:ptCount val="2"/>
                <c:pt idx="0">
                  <c:v>0.94099999999999995</c:v>
                </c:pt>
                <c:pt idx="1">
                  <c:v>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3B-463C-941C-80895F9C5A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Age Distribution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'Polk County Data'!$F$147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'Polk County Data'!$E$148:$E$150</c:f>
              <c:strCache>
                <c:ptCount val="3"/>
                <c:pt idx="0">
                  <c:v>0 to 24 years</c:v>
                </c:pt>
                <c:pt idx="1">
                  <c:v>25 to 55 years</c:v>
                </c:pt>
                <c:pt idx="2">
                  <c:v>55+</c:v>
                </c:pt>
              </c:strCache>
            </c:strRef>
          </c:cat>
          <c:val>
            <c:numRef>
              <c:f>'Polk County Data'!$F$148:$F$150</c:f>
              <c:numCache>
                <c:formatCode>0.00%</c:formatCode>
                <c:ptCount val="3"/>
                <c:pt idx="0" formatCode="0%">
                  <c:v>0.215</c:v>
                </c:pt>
                <c:pt idx="1">
                  <c:v>0.35199999999999998</c:v>
                </c:pt>
                <c:pt idx="2">
                  <c:v>0.48199999999999993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3F-4EE6-AE9F-E86F38FE5B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67271711"/>
        <c:axId val="1567288031"/>
      </c:barChart>
      <c:catAx>
        <c:axId val="15672717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7288031"/>
        <c:crosses val="autoZero"/>
        <c:auto val="1"/>
        <c:lblAlgn val="ctr"/>
        <c:lblOffset val="100"/>
        <c:noMultiLvlLbl val="0"/>
      </c:catAx>
      <c:valAx>
        <c:axId val="15672880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7271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Age Distribution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'Polk County Data'!$A$145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'Polk County Data'!$B$144:$N$144</c:f>
              <c:strCache>
                <c:ptCount val="13"/>
                <c:pt idx="0">
                  <c:v>Under 5 years</c:v>
                </c:pt>
                <c:pt idx="1">
                  <c:v>5 to 9 years</c:v>
                </c:pt>
                <c:pt idx="2">
                  <c:v>10 to 14 years</c:v>
                </c:pt>
                <c:pt idx="3">
                  <c:v>15 to 19 years</c:v>
                </c:pt>
                <c:pt idx="4">
                  <c:v>20 to 24 years</c:v>
                </c:pt>
                <c:pt idx="5">
                  <c:v>25 to 34 years</c:v>
                </c:pt>
                <c:pt idx="6">
                  <c:v>35 to 44 years</c:v>
                </c:pt>
                <c:pt idx="7">
                  <c:v>45 to 54 years</c:v>
                </c:pt>
                <c:pt idx="8">
                  <c:v>55 to 59 years</c:v>
                </c:pt>
                <c:pt idx="9">
                  <c:v>60 to 64 years</c:v>
                </c:pt>
                <c:pt idx="10">
                  <c:v>65 to 74 years</c:v>
                </c:pt>
                <c:pt idx="11">
                  <c:v>75 to 84 years</c:v>
                </c:pt>
                <c:pt idx="12">
                  <c:v>85 years and over</c:v>
                </c:pt>
              </c:strCache>
            </c:strRef>
          </c:cat>
          <c:val>
            <c:numRef>
              <c:f>'Polk County Data'!$B$145:$N$145</c:f>
              <c:numCache>
                <c:formatCode>0%</c:formatCode>
                <c:ptCount val="13"/>
                <c:pt idx="0">
                  <c:v>0.04</c:v>
                </c:pt>
                <c:pt idx="1">
                  <c:v>3.5000000000000003E-2</c:v>
                </c:pt>
                <c:pt idx="2" formatCode="0.00%">
                  <c:v>5.5E-2</c:v>
                </c:pt>
                <c:pt idx="3" formatCode="0.00%">
                  <c:v>4.2999999999999997E-2</c:v>
                </c:pt>
                <c:pt idx="4" formatCode="0.00%">
                  <c:v>4.2000000000000003E-2</c:v>
                </c:pt>
                <c:pt idx="5" formatCode="0.00%">
                  <c:v>8.6999999999999994E-2</c:v>
                </c:pt>
                <c:pt idx="6" formatCode="0.00%">
                  <c:v>9.4E-2</c:v>
                </c:pt>
                <c:pt idx="7" formatCode="0.00%">
                  <c:v>0.122</c:v>
                </c:pt>
                <c:pt idx="8" formatCode="0.00%">
                  <c:v>7.9000000000000001E-2</c:v>
                </c:pt>
                <c:pt idx="9" formatCode="0.00%">
                  <c:v>8.5999999999999993E-2</c:v>
                </c:pt>
                <c:pt idx="10" formatCode="0.00%">
                  <c:v>0.16600000000000001</c:v>
                </c:pt>
                <c:pt idx="11" formatCode="0.00%">
                  <c:v>0.112</c:v>
                </c:pt>
                <c:pt idx="12" formatCode="0.00%">
                  <c:v>3.9E-2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65-4E00-82DC-F957DAD421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56097360"/>
        <c:axId val="1356099760"/>
      </c:barChart>
      <c:catAx>
        <c:axId val="1356097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6099760"/>
        <c:crosses val="autoZero"/>
        <c:auto val="1"/>
        <c:lblAlgn val="ctr"/>
        <c:lblOffset val="100"/>
        <c:noMultiLvlLbl val="0"/>
      </c:catAx>
      <c:valAx>
        <c:axId val="1356099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609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Household Income</a:t>
            </a:r>
          </a:p>
        </c:rich>
      </c:tx>
      <c:layout>
        <c:manualLayout>
          <c:xMode val="edge"/>
          <c:yMode val="edge"/>
          <c:x val="0.35169117708754111"/>
          <c:y val="1.68805160741502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'Polk County Data'!$B$160</c:f>
              <c:strCache>
                <c:ptCount val="1"/>
                <c:pt idx="0">
                  <c:v>Households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9EAE-4D3F-B66F-1A3033F1DA9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9EAE-4D3F-B66F-1A3033F1DA9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9EAE-4D3F-B66F-1A3033F1DA9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9EAE-4D3F-B66F-1A3033F1DA9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9EAE-4D3F-B66F-1A3033F1DA9B}"/>
              </c:ext>
            </c:extLst>
          </c:dPt>
          <c:dPt>
            <c:idx val="5"/>
            <c:bubble3D val="0"/>
            <c:explosion val="2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9EAE-4D3F-B66F-1A3033F1DA9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9EAE-4D3F-B66F-1A3033F1DA9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9EAE-4D3F-B66F-1A3033F1DA9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9EAE-4D3F-B66F-1A3033F1DA9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9EAE-4D3F-B66F-1A3033F1DA9B}"/>
              </c:ext>
            </c:extLst>
          </c:dPt>
          <c:dLbls>
            <c:dLbl>
              <c:idx val="0"/>
              <c:layout>
                <c:manualLayout>
                  <c:x val="0.21441678390784241"/>
                  <c:y val="-0.11110747331219772"/>
                </c:manualLayout>
              </c:layout>
              <c:spPr>
                <a:solidFill>
                  <a:schemeClr val="lt1"/>
                </a:solidFill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9EAE-4D3F-B66F-1A3033F1DA9B}"/>
                </c:ext>
              </c:extLst>
            </c:dLbl>
            <c:dLbl>
              <c:idx val="1"/>
              <c:layout>
                <c:manualLayout>
                  <c:x val="0.17250533187724712"/>
                  <c:y val="2.4745399548549176E-2"/>
                </c:manualLayout>
              </c:layout>
              <c:spPr>
                <a:solidFill>
                  <a:schemeClr val="lt1"/>
                </a:solidFill>
                <a:ln>
                  <a:solidFill>
                    <a:schemeClr val="accent2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9EAE-4D3F-B66F-1A3033F1DA9B}"/>
                </c:ext>
              </c:extLst>
            </c:dLbl>
            <c:dLbl>
              <c:idx val="2"/>
              <c:layout>
                <c:manualLayout>
                  <c:x val="6.8528751690295167E-2"/>
                  <c:y val="8.3288133681834464E-2"/>
                </c:manualLayout>
              </c:layout>
              <c:spPr>
                <a:solidFill>
                  <a:schemeClr val="lt1"/>
                </a:solidFill>
                <a:ln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9EAE-4D3F-B66F-1A3033F1DA9B}"/>
                </c:ext>
              </c:extLst>
            </c:dLbl>
            <c:dLbl>
              <c:idx val="3"/>
              <c:layout>
                <c:manualLayout>
                  <c:x val="5.6282323310170336E-3"/>
                  <c:y val="0.18169241318847618"/>
                </c:manualLayout>
              </c:layout>
              <c:spPr>
                <a:solidFill>
                  <a:schemeClr val="lt1"/>
                </a:solidFill>
                <a:ln>
                  <a:solidFill>
                    <a:schemeClr val="accent4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9EAE-4D3F-B66F-1A3033F1DA9B}"/>
                </c:ext>
              </c:extLst>
            </c:dLbl>
            <c:dLbl>
              <c:idx val="4"/>
              <c:layout>
                <c:manualLayout>
                  <c:x val="5.0162935172462043E-2"/>
                  <c:y val="0.12302999547094036"/>
                </c:manualLayout>
              </c:layout>
              <c:spPr>
                <a:solidFill>
                  <a:schemeClr val="lt1"/>
                </a:solidFill>
                <a:ln>
                  <a:solidFill>
                    <a:schemeClr val="accent5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9EAE-4D3F-B66F-1A3033F1DA9B}"/>
                </c:ext>
              </c:extLst>
            </c:dLbl>
            <c:dLbl>
              <c:idx val="5"/>
              <c:layout>
                <c:manualLayout>
                  <c:x val="6.1479440069991252E-2"/>
                  <c:y val="3.2750416474674693E-2"/>
                </c:manualLayout>
              </c:layout>
              <c:spPr>
                <a:solidFill>
                  <a:schemeClr val="lt1"/>
                </a:solidFill>
                <a:ln>
                  <a:solidFill>
                    <a:schemeClr val="accent6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B-9EAE-4D3F-B66F-1A3033F1DA9B}"/>
                </c:ext>
              </c:extLst>
            </c:dLbl>
            <c:dLbl>
              <c:idx val="6"/>
              <c:layout>
                <c:manualLayout>
                  <c:x val="-4.7103951656188754E-2"/>
                  <c:y val="-1.716277149348024E-2"/>
                </c:manualLayout>
              </c:layout>
              <c:spPr>
                <a:solidFill>
                  <a:schemeClr val="lt1"/>
                </a:solidFill>
                <a:ln>
                  <a:solidFill>
                    <a:schemeClr val="accent1">
                      <a:lumMod val="60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D-9EAE-4D3F-B66F-1A3033F1DA9B}"/>
                </c:ext>
              </c:extLst>
            </c:dLbl>
            <c:dLbl>
              <c:idx val="7"/>
              <c:layout>
                <c:manualLayout>
                  <c:x val="-5.9782614636727259E-2"/>
                  <c:y val="0.10087252606937647"/>
                </c:manualLayout>
              </c:layout>
              <c:spPr>
                <a:solidFill>
                  <a:schemeClr val="lt1"/>
                </a:solidFill>
                <a:ln>
                  <a:solidFill>
                    <a:schemeClr val="accent2">
                      <a:lumMod val="60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F-9EAE-4D3F-B66F-1A3033F1DA9B}"/>
                </c:ext>
              </c:extLst>
            </c:dLbl>
            <c:dLbl>
              <c:idx val="8"/>
              <c:layout>
                <c:manualLayout>
                  <c:x val="-9.6643872888078838E-2"/>
                  <c:y val="4.8664912031627115E-2"/>
                </c:manualLayout>
              </c:layout>
              <c:spPr>
                <a:solidFill>
                  <a:schemeClr val="lt1"/>
                </a:solidFill>
                <a:ln>
                  <a:solidFill>
                    <a:schemeClr val="accent3">
                      <a:lumMod val="60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1-9EAE-4D3F-B66F-1A3033F1DA9B}"/>
                </c:ext>
              </c:extLst>
            </c:dLbl>
            <c:dLbl>
              <c:idx val="9"/>
              <c:layout>
                <c:manualLayout>
                  <c:x val="6.0747539370078742E-2"/>
                  <c:y val="-4.4051279551979586E-2"/>
                </c:manualLayout>
              </c:layout>
              <c:spPr>
                <a:solidFill>
                  <a:schemeClr val="lt1"/>
                </a:solidFill>
                <a:ln>
                  <a:solidFill>
                    <a:schemeClr val="accent4">
                      <a:lumMod val="60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3-9EAE-4D3F-B66F-1A3033F1DA9B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4472C4"/>
                </a:solidFill>
              </a:ln>
              <a:effectLst/>
            </c:sp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'Polk County Data'!$A$161:$A$170</c:f>
              <c:strCache>
                <c:ptCount val="10"/>
                <c:pt idx="0">
                  <c:v>Less than $10,000</c:v>
                </c:pt>
                <c:pt idx="1">
                  <c:v>$10,000 to $14,999</c:v>
                </c:pt>
                <c:pt idx="2">
                  <c:v>$15,000 to $24,999</c:v>
                </c:pt>
                <c:pt idx="3">
                  <c:v>$25,000 to $34,999</c:v>
                </c:pt>
                <c:pt idx="4">
                  <c:v>$35,000 to $49,999</c:v>
                </c:pt>
                <c:pt idx="5">
                  <c:v>$50,000 to $74,999</c:v>
                </c:pt>
                <c:pt idx="6">
                  <c:v>$75,000 to $99,999</c:v>
                </c:pt>
                <c:pt idx="7">
                  <c:v>$100,000 to $149,999</c:v>
                </c:pt>
                <c:pt idx="8">
                  <c:v>$150,000 to $199,999</c:v>
                </c:pt>
                <c:pt idx="9">
                  <c:v>$200,000 or more</c:v>
                </c:pt>
              </c:strCache>
            </c:strRef>
          </c:cat>
          <c:val>
            <c:numRef>
              <c:f>'Polk County Data'!$B$161:$B$170</c:f>
              <c:numCache>
                <c:formatCode>0.00%</c:formatCode>
                <c:ptCount val="10"/>
                <c:pt idx="0">
                  <c:v>5.0999999999999997E-2</c:v>
                </c:pt>
                <c:pt idx="1">
                  <c:v>5.1999999999999998E-2</c:v>
                </c:pt>
                <c:pt idx="2">
                  <c:v>8.8999999999999996E-2</c:v>
                </c:pt>
                <c:pt idx="3">
                  <c:v>0.109</c:v>
                </c:pt>
                <c:pt idx="4">
                  <c:v>0.114</c:v>
                </c:pt>
                <c:pt idx="5">
                  <c:v>0.187</c:v>
                </c:pt>
                <c:pt idx="6">
                  <c:v>0.13900000000000001</c:v>
                </c:pt>
                <c:pt idx="7">
                  <c:v>0.14499999999999999</c:v>
                </c:pt>
                <c:pt idx="8">
                  <c:v>5.2999999999999999E-2</c:v>
                </c:pt>
                <c:pt idx="9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9EAE-4D3F-B66F-1A3033F1DA9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Population Estimates/Projections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Feuil1!$G$1</c:f>
              <c:strCache>
                <c:ptCount val="1"/>
                <c:pt idx="0">
                  <c:v>Value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layout>
                <c:manualLayout>
                  <c:x val="-7.2162087149597556E-2"/>
                  <c:y val="-0.1018518518518519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F70-4914-BFA0-1C274EBFB713}"/>
                </c:ext>
              </c:extLst>
            </c:dLbl>
            <c:dLbl>
              <c:idx val="20"/>
              <c:layout>
                <c:manualLayout>
                  <c:x val="-4.4407438245906289E-2"/>
                  <c:y val="-8.796296296296304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70-4914-BFA0-1C274EBFB713}"/>
                </c:ext>
              </c:extLst>
            </c:dLbl>
            <c:dLbl>
              <c:idx val="30"/>
              <c:layout>
                <c:manualLayout>
                  <c:x val="-5.2733832917013598E-2"/>
                  <c:y val="-0.1064814814814814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F70-4914-BFA0-1C274EBFB713}"/>
                </c:ext>
              </c:extLst>
            </c:dLbl>
            <c:dLbl>
              <c:idx val="40"/>
              <c:layout>
                <c:manualLayout>
                  <c:x val="-2.497918401332213E-2"/>
                  <c:y val="-0.1018518518518518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70-4914-BFA0-1C274EBFB7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Feuil1!$C$2:$C$43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Feuil1!$G$2:$G$43</c:f>
              <c:numCache>
                <c:formatCode>General</c:formatCode>
                <c:ptCount val="42"/>
                <c:pt idx="0">
                  <c:v>20413</c:v>
                </c:pt>
                <c:pt idx="1">
                  <c:v>20112</c:v>
                </c:pt>
                <c:pt idx="2">
                  <c:v>19829</c:v>
                </c:pt>
                <c:pt idx="3">
                  <c:v>19860</c:v>
                </c:pt>
                <c:pt idx="4">
                  <c:v>19843</c:v>
                </c:pt>
                <c:pt idx="5">
                  <c:v>19687</c:v>
                </c:pt>
                <c:pt idx="6">
                  <c:v>19676</c:v>
                </c:pt>
                <c:pt idx="7">
                  <c:v>19620</c:v>
                </c:pt>
                <c:pt idx="8">
                  <c:v>19551</c:v>
                </c:pt>
                <c:pt idx="9">
                  <c:v>19538</c:v>
                </c:pt>
                <c:pt idx="10">
                  <c:v>19363</c:v>
                </c:pt>
                <c:pt idx="11">
                  <c:v>19461</c:v>
                </c:pt>
                <c:pt idx="12">
                  <c:v>19559</c:v>
                </c:pt>
                <c:pt idx="13">
                  <c:v>19618</c:v>
                </c:pt>
                <c:pt idx="14">
                  <c:v>19660</c:v>
                </c:pt>
                <c:pt idx="15">
                  <c:v>19696</c:v>
                </c:pt>
                <c:pt idx="16">
                  <c:v>19720</c:v>
                </c:pt>
                <c:pt idx="17">
                  <c:v>19740</c:v>
                </c:pt>
                <c:pt idx="18">
                  <c:v>19753</c:v>
                </c:pt>
                <c:pt idx="19">
                  <c:v>19766</c:v>
                </c:pt>
                <c:pt idx="20">
                  <c:v>19774</c:v>
                </c:pt>
                <c:pt idx="21">
                  <c:v>19779</c:v>
                </c:pt>
                <c:pt idx="22">
                  <c:v>19785</c:v>
                </c:pt>
                <c:pt idx="23">
                  <c:v>19788</c:v>
                </c:pt>
                <c:pt idx="24">
                  <c:v>19792</c:v>
                </c:pt>
                <c:pt idx="25">
                  <c:v>19795</c:v>
                </c:pt>
                <c:pt idx="26">
                  <c:v>19796</c:v>
                </c:pt>
                <c:pt idx="27">
                  <c:v>19795</c:v>
                </c:pt>
                <c:pt idx="28">
                  <c:v>19798</c:v>
                </c:pt>
                <c:pt idx="29">
                  <c:v>19797</c:v>
                </c:pt>
                <c:pt idx="30">
                  <c:v>19801</c:v>
                </c:pt>
                <c:pt idx="31">
                  <c:v>19800</c:v>
                </c:pt>
                <c:pt idx="32">
                  <c:v>19798</c:v>
                </c:pt>
                <c:pt idx="33">
                  <c:v>19801</c:v>
                </c:pt>
                <c:pt idx="34">
                  <c:v>19800</c:v>
                </c:pt>
                <c:pt idx="35">
                  <c:v>19800</c:v>
                </c:pt>
                <c:pt idx="36">
                  <c:v>19799</c:v>
                </c:pt>
                <c:pt idx="37">
                  <c:v>19803</c:v>
                </c:pt>
                <c:pt idx="38">
                  <c:v>19801</c:v>
                </c:pt>
                <c:pt idx="39">
                  <c:v>19799</c:v>
                </c:pt>
                <c:pt idx="40">
                  <c:v>19801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F70-4914-BFA0-1C274EBFB7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4167231"/>
        <c:axId val="1574209471"/>
      </c:lineChart>
      <c:catAx>
        <c:axId val="1574167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4209471"/>
        <c:crosses val="autoZero"/>
        <c:auto val="1"/>
        <c:lblAlgn val="ctr"/>
        <c:lblOffset val="100"/>
        <c:noMultiLvlLbl val="0"/>
      </c:catAx>
      <c:valAx>
        <c:axId val="1574209471"/>
        <c:scaling>
          <c:orientation val="minMax"/>
          <c:min val="19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4167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Housing Type, 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'Polk County Data'!$A$41:$A$49</c:f>
              <c:strCache>
                <c:ptCount val="9"/>
                <c:pt idx="0">
                  <c:v>1-unit, detached</c:v>
                </c:pt>
                <c:pt idx="1">
                  <c:v>1-unit, attached</c:v>
                </c:pt>
                <c:pt idx="2">
                  <c:v>2 units</c:v>
                </c:pt>
                <c:pt idx="3">
                  <c:v>3 or 4 units</c:v>
                </c:pt>
                <c:pt idx="4">
                  <c:v>5 to 9 units</c:v>
                </c:pt>
                <c:pt idx="5">
                  <c:v>10 to 19 units</c:v>
                </c:pt>
                <c:pt idx="6">
                  <c:v>20 or more units</c:v>
                </c:pt>
                <c:pt idx="7">
                  <c:v>Mobile home</c:v>
                </c:pt>
                <c:pt idx="8">
                  <c:v>Boat, RV, van, etc.</c:v>
                </c:pt>
              </c:strCache>
            </c:strRef>
          </c:cat>
          <c:val>
            <c:numRef>
              <c:f>'Polk County Data'!$B$41:$B$49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0-5635-4EE7-9D76-3FCCC904F930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'Polk County Data'!$A$41:$A$49</c:f>
              <c:strCache>
                <c:ptCount val="9"/>
                <c:pt idx="0">
                  <c:v>1-unit, detached</c:v>
                </c:pt>
                <c:pt idx="1">
                  <c:v>1-unit, attached</c:v>
                </c:pt>
                <c:pt idx="2">
                  <c:v>2 units</c:v>
                </c:pt>
                <c:pt idx="3">
                  <c:v>3 or 4 units</c:v>
                </c:pt>
                <c:pt idx="4">
                  <c:v>5 to 9 units</c:v>
                </c:pt>
                <c:pt idx="5">
                  <c:v>10 to 19 units</c:v>
                </c:pt>
                <c:pt idx="6">
                  <c:v>20 or more units</c:v>
                </c:pt>
                <c:pt idx="7">
                  <c:v>Mobile home</c:v>
                </c:pt>
                <c:pt idx="8">
                  <c:v>Boat, RV, van, etc.</c:v>
                </c:pt>
              </c:strCache>
            </c:strRef>
          </c:cat>
          <c:val>
            <c:numRef>
              <c:f>'Polk County Data'!$C$41:$C$49</c:f>
              <c:numCache>
                <c:formatCode>General</c:formatCode>
                <c:ptCount val="9"/>
                <c:pt idx="0">
                  <c:v>8350</c:v>
                </c:pt>
                <c:pt idx="1">
                  <c:v>223</c:v>
                </c:pt>
                <c:pt idx="2">
                  <c:v>88</c:v>
                </c:pt>
                <c:pt idx="3">
                  <c:v>205</c:v>
                </c:pt>
                <c:pt idx="4">
                  <c:v>228</c:v>
                </c:pt>
                <c:pt idx="5">
                  <c:v>96</c:v>
                </c:pt>
                <c:pt idx="6">
                  <c:v>299</c:v>
                </c:pt>
                <c:pt idx="7">
                  <c:v>1384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35-4EE7-9D76-3FCCC904F9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9739248"/>
        <c:axId val="540417024"/>
      </c:barChart>
      <c:catAx>
        <c:axId val="52973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417024"/>
        <c:crosses val="autoZero"/>
        <c:auto val="1"/>
        <c:lblAlgn val="ctr"/>
        <c:lblOffset val="100"/>
        <c:noMultiLvlLbl val="0"/>
      </c:catAx>
      <c:valAx>
        <c:axId val="540417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9739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09bc5f06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09bc5f06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09bc5f06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09bc5f06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7827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09bc5f06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09bc5f06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7278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09bc5f06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09bc5f06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9590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09bc5f06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09bc5f06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5674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09bc5f06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09bc5f06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8564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09bc5f06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09bc5f06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7963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09bc5f06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09bc5f06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6841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09bc5f06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09bc5f06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2085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09bc5f06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09bc5f06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74676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09bc5f06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09bc5f06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9489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09bc5f06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09bc5f06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82760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09bc5f06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09bc5f06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79014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09bc5f06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09bc5f06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3804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09bc5f06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09bc5f06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03901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09bc5f06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09bc5f06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1212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09bc5f06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09bc5f06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30303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09bc5f06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09bc5f06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16846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09bc5f06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09bc5f06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07064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09bc5f06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09bc5f06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9982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09bc5f06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09bc5f06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7438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09bc5f06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09bc5f06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620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09bc5f06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09bc5f06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6341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09bc5f06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09bc5f06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5069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09bc5f06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09bc5f06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0655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09bc5f06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09bc5f06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1255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09bc5f06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09bc5f06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9739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949894" y="1370831"/>
            <a:ext cx="71442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rPr>
              <a:t>Housing Data Review </a:t>
            </a:r>
            <a:endParaRPr sz="4000" dirty="0">
              <a:solidFill>
                <a:schemeClr val="dk1"/>
              </a:solidFill>
              <a:latin typeface="Merriweather Black"/>
              <a:ea typeface="Merriweather Black"/>
              <a:cs typeface="Merriweather Black"/>
              <a:sym typeface="Merriweather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356FFD2-CB33-3E2A-8611-E4D954EF61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4367351"/>
              </p:ext>
            </p:extLst>
          </p:nvPr>
        </p:nvGraphicFramePr>
        <p:xfrm>
          <a:off x="0" y="285658"/>
          <a:ext cx="9144000" cy="4424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63434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FB0CB2-DD14-BA5D-17C3-993D74310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7069"/>
            <a:ext cx="9144000" cy="460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46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DA3D964-CBF4-CA11-55E8-9FAEEEBD36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3159783"/>
              </p:ext>
            </p:extLst>
          </p:nvPr>
        </p:nvGraphicFramePr>
        <p:xfrm>
          <a:off x="0" y="333692"/>
          <a:ext cx="9144000" cy="4499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4270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7C34867-BC88-8925-CB59-5AA44BB9FD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2422361"/>
              </p:ext>
            </p:extLst>
          </p:nvPr>
        </p:nvGraphicFramePr>
        <p:xfrm>
          <a:off x="0" y="322987"/>
          <a:ext cx="9144000" cy="4473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49850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DE588E1-5021-9445-998C-EFB2E2B337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1564265"/>
              </p:ext>
            </p:extLst>
          </p:nvPr>
        </p:nvGraphicFramePr>
        <p:xfrm>
          <a:off x="0" y="301216"/>
          <a:ext cx="9144000" cy="4532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30412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5172A13-08CD-4383-8922-C5E2606B79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5925041"/>
              </p:ext>
            </p:extLst>
          </p:nvPr>
        </p:nvGraphicFramePr>
        <p:xfrm>
          <a:off x="0" y="314778"/>
          <a:ext cx="9144000" cy="4562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59347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37A2E46-0BEE-A60C-8D37-EA7BE40354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2919198"/>
              </p:ext>
            </p:extLst>
          </p:nvPr>
        </p:nvGraphicFramePr>
        <p:xfrm>
          <a:off x="0" y="326571"/>
          <a:ext cx="9144000" cy="4426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66247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99894A0-73AC-4FCA-9B00-DE4752F4FD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8582521"/>
              </p:ext>
            </p:extLst>
          </p:nvPr>
        </p:nvGraphicFramePr>
        <p:xfrm>
          <a:off x="0" y="326572"/>
          <a:ext cx="9144000" cy="4513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86921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F9B16F8-6E9B-0FFB-76E2-9877507FC4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633942"/>
              </p:ext>
            </p:extLst>
          </p:nvPr>
        </p:nvGraphicFramePr>
        <p:xfrm>
          <a:off x="0" y="293958"/>
          <a:ext cx="9144000" cy="4524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50035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D5513AA-23E4-43B3-91E4-D91F535205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6064840"/>
              </p:ext>
            </p:extLst>
          </p:nvPr>
        </p:nvGraphicFramePr>
        <p:xfrm>
          <a:off x="-1" y="315730"/>
          <a:ext cx="9093201" cy="4495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06390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DE78DD3-7E4E-24DB-CA79-8C3892BE96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851772"/>
              </p:ext>
            </p:extLst>
          </p:nvPr>
        </p:nvGraphicFramePr>
        <p:xfrm>
          <a:off x="0" y="304892"/>
          <a:ext cx="9144000" cy="4528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11571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C733A4C-5932-CBD3-ACA0-0DD3CC7E39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2130891"/>
              </p:ext>
            </p:extLst>
          </p:nvPr>
        </p:nvGraphicFramePr>
        <p:xfrm>
          <a:off x="0" y="319314"/>
          <a:ext cx="9143999" cy="4521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55971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6E60893-2BE4-4AE7-83D8-3E8BD2ABAA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1087737"/>
              </p:ext>
            </p:extLst>
          </p:nvPr>
        </p:nvGraphicFramePr>
        <p:xfrm>
          <a:off x="0" y="333829"/>
          <a:ext cx="9144000" cy="4477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16808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4551AA2-84D8-3DC5-0804-F6A4706376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616565"/>
              </p:ext>
            </p:extLst>
          </p:nvPr>
        </p:nvGraphicFramePr>
        <p:xfrm>
          <a:off x="0" y="309426"/>
          <a:ext cx="9144000" cy="453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93229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5F97807-4025-1B3A-1271-5CCD6399FA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9372804"/>
              </p:ext>
            </p:extLst>
          </p:nvPr>
        </p:nvGraphicFramePr>
        <p:xfrm>
          <a:off x="0" y="312057"/>
          <a:ext cx="9144000" cy="4528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02407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0A8DF47-857B-7B22-C246-608B18828F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2693030"/>
              </p:ext>
            </p:extLst>
          </p:nvPr>
        </p:nvGraphicFramePr>
        <p:xfrm>
          <a:off x="0" y="304800"/>
          <a:ext cx="9143999" cy="4499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87996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CFBE14-F7C9-1E09-2E93-5D2E433B80D2}"/>
              </a:ext>
            </a:extLst>
          </p:cNvPr>
          <p:cNvSpPr txBox="1"/>
          <p:nvPr/>
        </p:nvSpPr>
        <p:spPr>
          <a:xfrm>
            <a:off x="2764306" y="4863523"/>
            <a:ext cx="43284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Source: Redfin, a national real estate brokerage. https://www.redfin.com/news/data-center/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4A74944-5B62-4A1F-9D47-CD86B7E2A4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775871"/>
              </p:ext>
            </p:extLst>
          </p:nvPr>
        </p:nvGraphicFramePr>
        <p:xfrm>
          <a:off x="0" y="315532"/>
          <a:ext cx="9144000" cy="450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79267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CFBE14-F7C9-1E09-2E93-5D2E433B80D2}"/>
              </a:ext>
            </a:extLst>
          </p:cNvPr>
          <p:cNvSpPr txBox="1"/>
          <p:nvPr/>
        </p:nvSpPr>
        <p:spPr>
          <a:xfrm>
            <a:off x="2407785" y="4802210"/>
            <a:ext cx="43284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Source: Redfin, a national real estate brokerage. https://www.redfin.com/news/data-center/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986B21A-BCCC-8AEB-DE05-6DE6E49AEE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2620117"/>
              </p:ext>
            </p:extLst>
          </p:nvPr>
        </p:nvGraphicFramePr>
        <p:xfrm>
          <a:off x="0" y="341290"/>
          <a:ext cx="9144000" cy="4507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933549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CFBE14-F7C9-1E09-2E93-5D2E433B80D2}"/>
              </a:ext>
            </a:extLst>
          </p:cNvPr>
          <p:cNvSpPr txBox="1"/>
          <p:nvPr/>
        </p:nvSpPr>
        <p:spPr>
          <a:xfrm>
            <a:off x="2616200" y="4838433"/>
            <a:ext cx="43284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Source: Redfin, a national real estate brokerage. https://www.redfin.com/news/data-center/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A4AAD30-8EC6-81A0-7741-575B770130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1295113"/>
              </p:ext>
            </p:extLst>
          </p:nvPr>
        </p:nvGraphicFramePr>
        <p:xfrm>
          <a:off x="0" y="305067"/>
          <a:ext cx="9144000" cy="4533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3329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8585475-6BAB-2581-A9A7-C490BDA985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3966655"/>
              </p:ext>
            </p:extLst>
          </p:nvPr>
        </p:nvGraphicFramePr>
        <p:xfrm>
          <a:off x="14514" y="319313"/>
          <a:ext cx="9129486" cy="4513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94168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091930C-D35D-FEE3-93AF-490C6B3ADB7F}"/>
              </a:ext>
            </a:extLst>
          </p:cNvPr>
          <p:cNvGraphicFramePr>
            <a:graphicFrameLocks/>
          </p:cNvGraphicFramePr>
          <p:nvPr/>
        </p:nvGraphicFramePr>
        <p:xfrm>
          <a:off x="-148726" y="2137273"/>
          <a:ext cx="4708138" cy="2741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2D0C315-5137-A2E3-843A-8445FA5C50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5944827"/>
              </p:ext>
            </p:extLst>
          </p:nvPr>
        </p:nvGraphicFramePr>
        <p:xfrm>
          <a:off x="0" y="264932"/>
          <a:ext cx="9144000" cy="4613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37523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9831ECD-32EC-204B-9F99-506D7115E3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8796688"/>
              </p:ext>
            </p:extLst>
          </p:nvPr>
        </p:nvGraphicFramePr>
        <p:xfrm>
          <a:off x="0" y="328279"/>
          <a:ext cx="9144000" cy="4498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54410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39123C8-ABB1-704D-517F-55103F01DB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1251207"/>
              </p:ext>
            </p:extLst>
          </p:nvPr>
        </p:nvGraphicFramePr>
        <p:xfrm>
          <a:off x="0" y="319314"/>
          <a:ext cx="9144000" cy="4484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0113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873B36-1E2B-BE4C-372B-832BAC570734}"/>
              </a:ext>
            </a:extLst>
          </p:cNvPr>
          <p:cNvSpPr txBox="1"/>
          <p:nvPr/>
        </p:nvSpPr>
        <p:spPr>
          <a:xfrm>
            <a:off x="0" y="4774168"/>
            <a:ext cx="5812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Median Income: $</a:t>
            </a:r>
            <a:r>
              <a:rPr lang="en-US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60,465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EB0F68-329F-6887-728F-BA06077826B3}"/>
              </a:ext>
            </a:extLst>
          </p:cNvPr>
          <p:cNvSpPr txBox="1"/>
          <p:nvPr/>
        </p:nvSpPr>
        <p:spPr>
          <a:xfrm>
            <a:off x="4572000" y="4774168"/>
            <a:ext cx="2590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Mean Income: $</a:t>
            </a:r>
            <a:r>
              <a:rPr lang="en-US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81,177</a:t>
            </a:r>
            <a:r>
              <a:rPr lang="en-US" b="1" dirty="0">
                <a:solidFill>
                  <a:schemeClr val="bg1"/>
                </a:solidFill>
              </a:rPr>
              <a:t> 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332395A-66B9-1C8F-2612-B90358EF50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4163191"/>
              </p:ext>
            </p:extLst>
          </p:nvPr>
        </p:nvGraphicFramePr>
        <p:xfrm>
          <a:off x="0" y="314710"/>
          <a:ext cx="9144000" cy="4514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29537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8334145-3340-F2C9-CEF9-67FEE3452C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6573905"/>
              </p:ext>
            </p:extLst>
          </p:nvPr>
        </p:nvGraphicFramePr>
        <p:xfrm>
          <a:off x="0" y="279309"/>
          <a:ext cx="7276563" cy="4543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70307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4C276C3-EF22-4BBF-963A-0662F10469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5265822"/>
              </p:ext>
            </p:extLst>
          </p:nvPr>
        </p:nvGraphicFramePr>
        <p:xfrm>
          <a:off x="0" y="319315"/>
          <a:ext cx="9144001" cy="4499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2603927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7889</TotalTime>
  <Words>238</Words>
  <Application>Microsoft Office PowerPoint</Application>
  <PresentationFormat>On-screen Show (16:9)</PresentationFormat>
  <Paragraphs>78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Merriweather Black</vt:lpstr>
      <vt:lpstr>Calibri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Bordeaux</dc:creator>
  <cp:lastModifiedBy>Benjamin Bordeaux</cp:lastModifiedBy>
  <cp:revision>27</cp:revision>
  <dcterms:modified xsi:type="dcterms:W3CDTF">2024-03-25T17:01:20Z</dcterms:modified>
</cp:coreProperties>
</file>